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notesMaster" Target="notesMasters/notesMaster1.xml" /><Relationship Id="rId107" Type="http://schemas.openxmlformats.org/officeDocument/2006/relationships/viewProps" Target="viewProps.xml" /><Relationship Id="rId10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9" Type="http://schemas.openxmlformats.org/officeDocument/2006/relationships/tableStyles" Target="tableStyles.xml" /><Relationship Id="rId10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?>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?>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?>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?>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?>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?>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?>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?>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?>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?>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?>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?>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?>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?>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?>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?>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?>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?>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?>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?>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?>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?>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?>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?>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?>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?>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?>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?>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?>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?>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?>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?>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?>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?>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?>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?>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?>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?>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?>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?>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?>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?>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?>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?>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?>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?>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?>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?>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?>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?>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?>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?>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?>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?>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objectives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not,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idea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You’ll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chosen.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section.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slides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gave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graduate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seminar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pair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Encyclopedia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(Centers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CDC</a:t>
            </a:r>
            <a:r>
              <a:rPr/>
              <a:t> </a:t>
            </a:r>
            <a:r>
              <a:rPr/>
              <a:t>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emerging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threats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former</a:t>
            </a:r>
            <a:r>
              <a:rPr/>
              <a:t> </a:t>
            </a:r>
            <a:r>
              <a:rPr/>
              <a:t>director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</a:t>
            </a:r>
            <a:r>
              <a:rPr/>
              <a:t> </a:t>
            </a:r>
            <a:r>
              <a:rPr/>
              <a:t>(Frieden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(NHIS)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status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35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adult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(if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(Parsons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NHIS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(Martinez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activity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(Carlson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utilization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screening</a:t>
            </a:r>
            <a:r>
              <a:rPr/>
              <a:t> </a:t>
            </a:r>
            <a:r>
              <a:rPr/>
              <a:t>(White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(NHANES)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(Johnson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Sera,</a:t>
            </a:r>
            <a:r>
              <a:rPr/>
              <a:t> </a:t>
            </a:r>
            <a:r>
              <a:rPr/>
              <a:t>plasma,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urine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exam.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sera</a:t>
            </a:r>
            <a:r>
              <a:rPr/>
              <a:t> </a:t>
            </a:r>
            <a:r>
              <a:rPr/>
              <a:t>specimens,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consent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uneven</a:t>
            </a:r>
            <a:r>
              <a:rPr/>
              <a:t> </a:t>
            </a:r>
            <a:r>
              <a:rPr/>
              <a:t>(Gabriel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NHANES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dietary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diabetes</a:t>
            </a:r>
            <a:r>
              <a:rPr/>
              <a:t> </a:t>
            </a:r>
            <a:r>
              <a:rPr/>
              <a:t>(Casagrande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hydration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obesity</a:t>
            </a:r>
            <a:r>
              <a:rPr/>
              <a:t> </a:t>
            </a:r>
            <a:r>
              <a:rPr/>
              <a:t>(Chang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D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telomere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(Beilfuss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(BRFSS)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behaviors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digit</a:t>
            </a:r>
            <a:r>
              <a:rPr/>
              <a:t> </a:t>
            </a:r>
            <a:r>
              <a:rPr/>
              <a:t>dialing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phone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2008</a:t>
            </a:r>
            <a:r>
              <a:rPr/>
              <a:t> </a:t>
            </a:r>
            <a:r>
              <a:rPr/>
              <a:t>onward)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400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largest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(Pierannunzi</a:t>
            </a:r>
            <a:r>
              <a:rPr/>
              <a:t> </a:t>
            </a:r>
            <a:r>
              <a:rPr/>
              <a:t>2013).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(Bhan</a:t>
            </a:r>
            <a:r>
              <a:rPr/>
              <a:t> </a:t>
            </a:r>
            <a:r>
              <a:rPr/>
              <a:t>2015),</a:t>
            </a:r>
            <a:r>
              <a:rPr/>
              <a:t> </a:t>
            </a:r>
            <a:r>
              <a:rPr/>
              <a:t>fall</a:t>
            </a:r>
            <a:r>
              <a:rPr/>
              <a:t> </a:t>
            </a:r>
            <a:r>
              <a:rPr/>
              <a:t>injuries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elderly</a:t>
            </a:r>
            <a:r>
              <a:rPr/>
              <a:t> </a:t>
            </a:r>
            <a:r>
              <a:rPr/>
              <a:t>(Bergen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male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female</a:t>
            </a:r>
            <a:r>
              <a:rPr/>
              <a:t> </a:t>
            </a:r>
            <a:r>
              <a:rPr/>
              <a:t>caregivers</a:t>
            </a:r>
            <a:r>
              <a:rPr/>
              <a:t> </a:t>
            </a:r>
            <a:r>
              <a:rPr/>
              <a:t>(Edwards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maintains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(NDI),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centralized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Columbia.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lets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submit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died</a:t>
            </a:r>
            <a:r>
              <a:rPr/>
              <a:t> </a:t>
            </a:r>
            <a:r>
              <a:rPr/>
              <a:t>(CDC</a:t>
            </a:r>
            <a:r>
              <a:rPr/>
              <a:t> </a:t>
            </a:r>
            <a:r>
              <a:rPr/>
              <a:t>2016).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linked</a:t>
            </a:r>
            <a:r>
              <a:rPr/>
              <a:t> </a:t>
            </a:r>
            <a:r>
              <a:rPr/>
              <a:t>automatically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NDI.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</a:t>
            </a:r>
            <a:r>
              <a:rPr/>
              <a:t> </a:t>
            </a:r>
            <a:r>
              <a:rPr/>
              <a:t>restrict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geographically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demographically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births)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reduced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identifiers</a:t>
            </a:r>
            <a:r>
              <a:rPr/>
              <a:t> </a:t>
            </a:r>
            <a:r>
              <a:rPr/>
              <a:t>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tracking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infectious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(FluSurv-Net)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267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hospitals</a:t>
            </a:r>
            <a:r>
              <a:rPr/>
              <a:t> </a:t>
            </a:r>
            <a:r>
              <a:rPr/>
              <a:t>serving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(Chaves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FluView</a:t>
            </a:r>
            <a:r>
              <a:rPr/>
              <a:t> </a:t>
            </a:r>
            <a:r>
              <a:rPr/>
              <a:t>website</a:t>
            </a:r>
            <a:r>
              <a:rPr/>
              <a:t> </a:t>
            </a:r>
            <a:r>
              <a:rPr/>
              <a:t>(</a:t>
            </a:r>
            <a:r>
              <a:rPr/>
              <a:t>https://www.cdc.gov/flu/weekly/</a:t>
            </a:r>
            <a:r>
              <a:rPr/>
              <a:t>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site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weekly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outpatient</a:t>
            </a:r>
            <a:r>
              <a:rPr/>
              <a:t> </a:t>
            </a:r>
            <a:r>
              <a:rPr/>
              <a:t>visits,</a:t>
            </a:r>
            <a:r>
              <a:rPr/>
              <a:t> </a:t>
            </a:r>
            <a:r>
              <a:rPr/>
              <a:t>hospitalizations,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influenza.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spread,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strain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resistance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influenza.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FoodNet</a:t>
            </a:r>
            <a:r>
              <a:rPr/>
              <a:t> </a:t>
            </a:r>
            <a:r>
              <a:rPr/>
              <a:t>tracks</a:t>
            </a:r>
            <a:r>
              <a:rPr/>
              <a:t> </a:t>
            </a:r>
            <a:r>
              <a:rPr/>
              <a:t>laboratory</a:t>
            </a:r>
            <a:r>
              <a:rPr/>
              <a:t> </a:t>
            </a:r>
            <a:r>
              <a:rPr/>
              <a:t>confirmed</a:t>
            </a:r>
            <a:r>
              <a:rPr/>
              <a:t> </a:t>
            </a:r>
            <a:r>
              <a:rPr/>
              <a:t>food-borne</a:t>
            </a:r>
            <a:r>
              <a:rPr/>
              <a:t> </a:t>
            </a:r>
            <a:r>
              <a:rPr/>
              <a:t>illnesses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48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(Crim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(meaning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team)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analyze.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analysis.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reference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emphasize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  <a:r>
              <a:rPr/>
              <a:t>”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confusion.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private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benefit,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treat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luxury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IRB</a:t>
            </a:r>
            <a:r>
              <a:rPr/>
              <a:t> </a:t>
            </a:r>
            <a:r>
              <a:rPr/>
              <a:t>approval.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coordinators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piggy</a:t>
            </a:r>
            <a:r>
              <a:rPr/>
              <a:t> </a:t>
            </a:r>
            <a:r>
              <a:rPr/>
              <a:t>baking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written,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ugly</a:t>
            </a:r>
            <a:r>
              <a:rPr/>
              <a:t> </a:t>
            </a:r>
            <a:r>
              <a:rPr/>
              <a:t>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collects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invasive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infections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representing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42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(Langley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audience,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springs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mind?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federal</a:t>
            </a:r>
            <a:r>
              <a:rPr/>
              <a:t> </a:t>
            </a:r>
            <a:r>
              <a:rPr/>
              <a:t>agency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enumerate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proper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Representatives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state.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1790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afterwards.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released</a:t>
            </a:r>
            <a:r>
              <a:rPr/>
              <a:t> </a:t>
            </a:r>
            <a:r>
              <a:rPr/>
              <a:t>72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held.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individuals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Civil</a:t>
            </a:r>
            <a:r>
              <a:rPr/>
              <a:t> </a:t>
            </a:r>
            <a:r>
              <a:rPr/>
              <a:t>War</a:t>
            </a:r>
            <a:r>
              <a:rPr/>
              <a:t> </a:t>
            </a:r>
            <a:r>
              <a:rPr/>
              <a:t>veterans</a:t>
            </a:r>
            <a:r>
              <a:rPr/>
              <a:t> </a:t>
            </a:r>
            <a:r>
              <a:rPr/>
              <a:t>(Costa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lifespan,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marriage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boll</a:t>
            </a:r>
            <a:r>
              <a:rPr/>
              <a:t> </a:t>
            </a:r>
            <a:r>
              <a:rPr/>
              <a:t>weevil</a:t>
            </a:r>
            <a:r>
              <a:rPr/>
              <a:t> </a:t>
            </a:r>
            <a:r>
              <a:rPr/>
              <a:t>epidemic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early</a:t>
            </a:r>
            <a:r>
              <a:rPr/>
              <a:t> </a:t>
            </a:r>
            <a:r>
              <a:rPr/>
              <a:t>1900s</a:t>
            </a:r>
            <a:r>
              <a:rPr/>
              <a:t> </a:t>
            </a:r>
            <a:r>
              <a:rPr/>
              <a:t>(Bloome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recent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samples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(Dreschler</a:t>
            </a:r>
            <a:r>
              <a:rPr/>
              <a:t> </a:t>
            </a:r>
            <a:r>
              <a:rPr/>
              <a:t>2012).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79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countries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  <a:r>
              <a:rPr/>
              <a:t> </a:t>
            </a:r>
            <a:r>
              <a:rPr/>
              <a:t>(Ruggles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Starting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1940,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additional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subsample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informally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form,</a:t>
            </a:r>
            <a:r>
              <a:rPr/>
              <a:t>”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income,</a:t>
            </a:r>
            <a:r>
              <a:rPr/>
              <a:t> </a:t>
            </a:r>
            <a:r>
              <a:rPr/>
              <a:t>occupation,</a:t>
            </a:r>
            <a:r>
              <a:rPr/>
              <a:t> </a:t>
            </a:r>
            <a:r>
              <a:rPr/>
              <a:t>education,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socioeconomic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2006,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replaced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(ACS),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covered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issues,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continuously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(Torrieri</a:t>
            </a:r>
            <a:r>
              <a:rPr/>
              <a:t> </a:t>
            </a:r>
            <a:r>
              <a:rPr/>
              <a:t>2007).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timeliness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precision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(Spielman</a:t>
            </a:r>
            <a:r>
              <a:rPr/>
              <a:t> </a:t>
            </a:r>
            <a:r>
              <a:rPr/>
              <a:t>2014,</a:t>
            </a:r>
            <a:r>
              <a:rPr/>
              <a:t> </a:t>
            </a:r>
            <a:r>
              <a:rPr/>
              <a:t>Macdonald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decennial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(MAF),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live.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MAF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maintained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updated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sources,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predominantly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delivery</a:t>
            </a:r>
            <a:r>
              <a:rPr/>
              <a:t> </a:t>
            </a:r>
            <a:r>
              <a:rPr/>
              <a:t>sequence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Postal</a:t>
            </a:r>
            <a:r>
              <a:rPr/>
              <a:t> </a:t>
            </a:r>
            <a:r>
              <a:rPr/>
              <a:t>Service</a:t>
            </a:r>
            <a:r>
              <a:rPr/>
              <a:t> </a:t>
            </a:r>
            <a:r>
              <a:rPr/>
              <a:t>(Loudermilk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smallest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block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suburban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rural</a:t>
            </a:r>
            <a:r>
              <a:rPr/>
              <a:t> </a:t>
            </a:r>
            <a:r>
              <a:rPr/>
              <a:t>settings.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zero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largely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uninhabitable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residence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prohibited</a:t>
            </a:r>
            <a:r>
              <a:rPr/>
              <a:t> </a:t>
            </a:r>
            <a:r>
              <a:rPr/>
              <a:t>(Freeman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aggregation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product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applications,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(TIGER)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(Marx</a:t>
            </a:r>
            <a:r>
              <a:rPr/>
              <a:t> </a:t>
            </a:r>
            <a:r>
              <a:rPr/>
              <a:t>1990).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land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roads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rivers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administrative</a:t>
            </a:r>
            <a:r>
              <a:rPr/>
              <a:t> </a:t>
            </a:r>
            <a:r>
              <a:rPr/>
              <a:t>boundaries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county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lines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formed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mapping</a:t>
            </a:r>
            <a:r>
              <a:rPr/>
              <a:t> </a:t>
            </a:r>
            <a:r>
              <a:rPr/>
              <a:t>products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(Croner</a:t>
            </a:r>
            <a:r>
              <a:rPr/>
              <a:t> </a:t>
            </a:r>
            <a:r>
              <a:rPr/>
              <a:t>1996).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characterizations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region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highway</a:t>
            </a:r>
            <a:r>
              <a:rPr/>
              <a:t> </a:t>
            </a:r>
            <a:r>
              <a:rPr/>
              <a:t>ramp,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marker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quality,</a:t>
            </a:r>
            <a:r>
              <a:rPr/>
              <a:t> </a:t>
            </a:r>
            <a:r>
              <a:rPr/>
              <a:t>(Friesthler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daycare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road</a:t>
            </a:r>
            <a:r>
              <a:rPr/>
              <a:t> </a:t>
            </a:r>
            <a:r>
              <a:rPr/>
              <a:t>(Houston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(AHS)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occupied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vacant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nationally</a:t>
            </a:r>
            <a:r>
              <a:rPr/>
              <a:t> </a:t>
            </a:r>
            <a:r>
              <a:rPr/>
              <a:t>representative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MSAs.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assisted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47,000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biennially.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mixed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commuting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(Cervero</a:t>
            </a:r>
            <a:r>
              <a:rPr/>
              <a:t> </a:t>
            </a:r>
            <a:r>
              <a:rPr/>
              <a:t>1996)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peeling</a:t>
            </a:r>
            <a:r>
              <a:rPr/>
              <a:t> </a:t>
            </a:r>
            <a:r>
              <a:rPr/>
              <a:t>paint)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nearby</a:t>
            </a:r>
            <a:r>
              <a:rPr/>
              <a:t> </a:t>
            </a:r>
            <a:r>
              <a:rPr/>
              <a:t>abandoned</a:t>
            </a:r>
            <a:r>
              <a:rPr/>
              <a:t> </a:t>
            </a:r>
            <a:r>
              <a:rPr/>
              <a:t>buildings)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correlated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(Jacobs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analyzed,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do?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yes,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parts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pot-luck</a:t>
            </a:r>
            <a:r>
              <a:rPr/>
              <a:t> </a:t>
            </a:r>
            <a:r>
              <a:rPr/>
              <a:t>buffet.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Swedish</a:t>
            </a:r>
            <a:r>
              <a:rPr/>
              <a:t> </a:t>
            </a:r>
            <a:r>
              <a:rPr/>
              <a:t>meatballs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cobbler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gone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kale</a:t>
            </a:r>
            <a:r>
              <a:rPr/>
              <a:t> </a:t>
            </a:r>
            <a:r>
              <a:rPr/>
              <a:t>salad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creamed</a:t>
            </a:r>
            <a:r>
              <a:rPr/>
              <a:t> </a:t>
            </a:r>
            <a:r>
              <a:rPr/>
              <a:t>spinach.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Don’t</a:t>
            </a:r>
            <a:r>
              <a:rPr/>
              <a:t> </a:t>
            </a:r>
            <a:r>
              <a:rPr/>
              <a:t>fret,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strictly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purposes.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need,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slogan</a:t>
            </a:r>
            <a:r>
              <a:rPr/>
              <a:t> </a:t>
            </a:r>
            <a:r>
              <a:rPr/>
              <a:t>says,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“</a:t>
            </a:r>
            <a:r>
              <a:rPr/>
              <a:t>Think</a:t>
            </a:r>
            <a:r>
              <a:rPr/>
              <a:t> </a:t>
            </a:r>
            <a:r>
              <a:rPr/>
              <a:t>different.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hypotheses.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hypotheses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untested</a:t>
            </a:r>
            <a:r>
              <a:rPr/>
              <a:t> </a:t>
            </a:r>
            <a:r>
              <a:rPr/>
              <a:t>relationships.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subgroup.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monthly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60,000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unemployment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regions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(Zhu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poverty</a:t>
            </a:r>
            <a:r>
              <a:rPr/>
              <a:t> </a:t>
            </a:r>
            <a:r>
              <a:rPr/>
              <a:t>(Pac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security</a:t>
            </a:r>
            <a:r>
              <a:rPr/>
              <a:t> </a:t>
            </a:r>
            <a:r>
              <a:rPr/>
              <a:t>(Jernigan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(Pascale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purchases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family.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basket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goods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computation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inflation,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Price</a:t>
            </a:r>
            <a:r>
              <a:rPr/>
              <a:t> </a:t>
            </a:r>
            <a:r>
              <a:rPr/>
              <a:t>Index.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habits,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consuming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(Rogers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(Ryabov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Justice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self-report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160,000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nonfatal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property</a:t>
            </a:r>
            <a:r>
              <a:rPr/>
              <a:t> </a:t>
            </a:r>
            <a:r>
              <a:rPr/>
              <a:t>crimes.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school</a:t>
            </a:r>
            <a:r>
              <a:rPr/>
              <a:t> </a:t>
            </a:r>
            <a:r>
              <a:rPr/>
              <a:t>violence</a:t>
            </a:r>
            <a:r>
              <a:rPr/>
              <a:t> </a:t>
            </a:r>
            <a:r>
              <a:rPr/>
              <a:t>(Musu-Gillette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stalking</a:t>
            </a:r>
            <a:r>
              <a:rPr/>
              <a:t> </a:t>
            </a:r>
            <a:r>
              <a:rPr/>
              <a:t>(Menard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Going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weeks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columns:</a:t>
            </a:r>
            <a:r>
              <a:rPr/>
              <a:t> </a:t>
            </a:r>
            <a:r>
              <a:rPr/>
              <a:t>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according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manipulate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control.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distinction,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umbrella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belong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gender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changing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socio-economic</a:t>
            </a:r>
            <a:r>
              <a:rPr/>
              <a:t> </a:t>
            </a:r>
            <a:r>
              <a:rPr/>
              <a:t>status,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film</a:t>
            </a:r>
            <a:r>
              <a:rPr/>
              <a:t> </a:t>
            </a:r>
            <a:r>
              <a:rPr/>
              <a:t>“</a:t>
            </a:r>
            <a:r>
              <a:rPr/>
              <a:t>Trading</a:t>
            </a:r>
            <a:r>
              <a:rPr/>
              <a:t> </a:t>
            </a:r>
            <a:r>
              <a:rPr/>
              <a:t>Places</a:t>
            </a:r>
            <a:r>
              <a:rPr/>
              <a:t>”</a:t>
            </a:r>
            <a:r>
              <a:rPr/>
              <a:t> </a:t>
            </a:r>
            <a:r>
              <a:rPr/>
              <a:t>illustrates,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impractical.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room,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impose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complexities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randomization.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exceptions,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minor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reversible.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treating</a:t>
            </a:r>
            <a:r>
              <a:rPr/>
              <a:t> </a:t>
            </a:r>
            <a:r>
              <a:rPr/>
              <a:t>physicians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preference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against)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treatment.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laproscopic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alternative: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surgery,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leaves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since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collected.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randomize;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choice);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(because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variable).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above.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reasons.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second-hand</a:t>
            </a:r>
            <a:r>
              <a:rPr/>
              <a:t> </a:t>
            </a:r>
            <a:r>
              <a:rPr/>
              <a:t>smoke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marry</a:t>
            </a:r>
            <a:r>
              <a:rPr/>
              <a:t> </a:t>
            </a:r>
            <a:r>
              <a:rPr/>
              <a:t>off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non-smokers.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impractical,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wait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exposing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potentially</a:t>
            </a:r>
            <a:r>
              <a:rPr/>
              <a:t> </a:t>
            </a:r>
            <a:r>
              <a:rPr/>
              <a:t>harmful.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fussy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agree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marry.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depart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says.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non-experimental.</a:t>
            </a:r>
            <a:r>
              <a:rPr/>
              <a:t>”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dangerous,</a:t>
            </a:r>
            <a:r>
              <a:rPr/>
              <a:t> </a:t>
            </a:r>
            <a:r>
              <a:rPr/>
              <a:t>perhaps,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refers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involves</a:t>
            </a:r>
            <a:r>
              <a:rPr/>
              <a:t> </a:t>
            </a:r>
            <a:r>
              <a:rPr/>
              <a:t>watching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spaces.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Medicine,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least,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bigger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(comparative,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descriptive)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approaches: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historial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prospectively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retrospectively.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disadvantages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thumb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25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rarely,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0.1%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tens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accumulate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sufficient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cancer),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decades.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luxury?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span.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doctors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what,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covariate</a:t>
            </a:r>
            <a:r>
              <a:rPr/>
              <a:t> </a:t>
            </a:r>
            <a:r>
              <a:rPr/>
              <a:t>balance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outcomes:</a:t>
            </a:r>
            <a:r>
              <a:rPr/>
              <a:t> </a:t>
            </a:r>
            <a:r>
              <a:rPr/>
              <a:t>mild,</a:t>
            </a:r>
            <a:r>
              <a:rPr/>
              <a:t> </a:t>
            </a:r>
            <a:r>
              <a:rPr/>
              <a:t>moderate,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severe.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(but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always)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longitudinal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evaluate</a:t>
            </a:r>
            <a:r>
              <a:rPr/>
              <a:t> </a:t>
            </a:r>
            <a:r>
              <a:rPr/>
              <a:t>short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disparate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hallmarks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(the</a:t>
            </a:r>
            <a:r>
              <a:rPr/>
              <a:t> </a:t>
            </a:r>
            <a:r>
              <a:rPr/>
              <a:t>“</a:t>
            </a:r>
            <a:r>
              <a:rPr/>
              <a:t>variety</a:t>
            </a:r>
            <a:r>
              <a:rPr/>
              <a:t>”</a:t>
            </a:r>
            <a:r>
              <a:rPr/>
              <a:t> </a:t>
            </a:r>
            <a:r>
              <a:rPr/>
              <a:t>V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V’s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systematic</a:t>
            </a:r>
            <a:r>
              <a:rPr/>
              <a:t> </a:t>
            </a:r>
            <a:r>
              <a:rPr/>
              <a:t>overvew,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stuides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mash-up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seemingly</a:t>
            </a:r>
            <a:r>
              <a:rPr/>
              <a:t> </a:t>
            </a:r>
            <a:r>
              <a:rPr/>
              <a:t>disparite</a:t>
            </a:r>
            <a:r>
              <a:rPr/>
              <a:t> </a:t>
            </a:r>
            <a:r>
              <a:rPr/>
              <a:t>elements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coherent</a:t>
            </a:r>
            <a:r>
              <a:rPr/>
              <a:t> </a:t>
            </a:r>
            <a:r>
              <a:rPr/>
              <a:t>product.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FDA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lists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“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”</a:t>
            </a:r>
            <a:r>
              <a:rPr/>
              <a:t> </a:t>
            </a:r>
            <a:r>
              <a:rPr/>
              <a:t>warnings.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thing,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prescription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(as</a:t>
            </a:r>
            <a:r>
              <a:rPr/>
              <a:t> </a:t>
            </a:r>
            <a:r>
              <a:rPr/>
              <a:t>measured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record)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 </a:t>
            </a:r>
            <a:r>
              <a:rPr/>
              <a:t>warning</a:t>
            </a:r>
            <a:r>
              <a:rPr/>
              <a:t> </a:t>
            </a:r>
            <a:r>
              <a:rPr/>
              <a:t>appeared.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staffing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unplanned</a:t>
            </a:r>
            <a:r>
              <a:rPr/>
              <a:t> </a:t>
            </a:r>
            <a:r>
              <a:rPr/>
              <a:t>leave,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personnel</a:t>
            </a:r>
            <a:r>
              <a:rPr/>
              <a:t> </a:t>
            </a:r>
            <a:r>
              <a:rPr/>
              <a:t>records,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complaints,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tracked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complaints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I’ve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pediatric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hopsital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government.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substandard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event?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Look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explain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psychologist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</a:t>
            </a:r>
            <a:r>
              <a:rPr/>
              <a:t> </a:t>
            </a:r>
            <a:r>
              <a:rPr/>
              <a:t>noted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sarcasm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milk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refrigerators.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biggest</a:t>
            </a:r>
            <a:r>
              <a:rPr/>
              <a:t> </a:t>
            </a:r>
            <a:r>
              <a:rPr/>
              <a:t>complaint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right.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me),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counter-intuitive</a:t>
            </a:r>
            <a:r>
              <a:rPr/>
              <a:t> </a:t>
            </a:r>
            <a:r>
              <a:rPr/>
              <a:t>nature.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cheating.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cheating,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established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1950s.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big,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minus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Nobody</a:t>
            </a:r>
            <a:r>
              <a:rPr/>
              <a:t> </a:t>
            </a:r>
            <a:r>
              <a:rPr/>
              <a:t>elects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issue.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broken</a:t>
            </a:r>
            <a:r>
              <a:rPr/>
              <a:t> </a:t>
            </a:r>
            <a:r>
              <a:rPr/>
              <a:t>arm.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fracture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activities,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forth.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alternative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humble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range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picnic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listeria.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potato</a:t>
            </a:r>
            <a:r>
              <a:rPr/>
              <a:t> </a:t>
            </a:r>
            <a:r>
              <a:rPr/>
              <a:t>salad?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baked</a:t>
            </a:r>
            <a:r>
              <a:rPr/>
              <a:t> </a:t>
            </a:r>
            <a:r>
              <a:rPr/>
              <a:t>beans?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streudel?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picnic,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foods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outbreak.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okay,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ate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had,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culprit.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efficient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(</a:t>
            </a:r>
            <a:r>
              <a:rPr/>
              <a:t>“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 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”</a:t>
            </a:r>
            <a:r>
              <a:rPr/>
              <a:t>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point.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weird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AIDS,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places.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visit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clinic,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friends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notice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pull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cohort.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difficulty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profiles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nicely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non-cases.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ultimate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stop</a:t>
            </a:r>
            <a:r>
              <a:rPr/>
              <a:t> </a:t>
            </a:r>
            <a:r>
              <a:rPr/>
              <a:t>shopping.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trouble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determining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naturally</a:t>
            </a:r>
            <a:r>
              <a:rPr/>
              <a:t> </a:t>
            </a:r>
            <a:r>
              <a:rPr/>
              <a:t>divided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un-exposed</a:t>
            </a:r>
            <a:r>
              <a:rPr/>
              <a:t> </a:t>
            </a:r>
            <a:r>
              <a:rPr/>
              <a:t>controls?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physicist,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Archibald</a:t>
            </a:r>
            <a:r>
              <a:rPr/>
              <a:t> </a:t>
            </a:r>
            <a:r>
              <a:rPr/>
              <a:t>Cox,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nature’s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keeping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once.</a:t>
            </a:r>
            <a:r>
              <a:rPr/>
              <a:t>”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enough,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examined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concluded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trucks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damage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cause.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conclude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miss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confounding.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flexibility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outcomes.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intuitive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envision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picture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certainly,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artificial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trial,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volunteer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attention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parcel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representation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delivered.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remind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baseline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Sometimes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distance.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often,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today’s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yesterday’s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adjustments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minds,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repair.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separation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guarantees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remedies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equally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convincing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found.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money.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cheap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free.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tempted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exception,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100%</a:t>
            </a:r>
            <a:r>
              <a:rPr/>
              <a:t> </a:t>
            </a:r>
            <a:r>
              <a:rPr/>
              <a:t>morbidity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pressed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forgo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patently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that,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own,</a:t>
            </a:r>
            <a:r>
              <a:rPr/>
              <a:t> </a:t>
            </a:r>
            <a:r>
              <a:rPr/>
              <a:t>kills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touches.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55</a:t>
            </a:fld>
            <a:endParaRPr lang="en-US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correct.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assigning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label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justification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rigorous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designs.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risk,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artificially</a:t>
            </a:r>
            <a:r>
              <a:rPr/>
              <a:t> </a:t>
            </a:r>
            <a:r>
              <a:rPr/>
              <a:t>controlled</a:t>
            </a:r>
            <a:r>
              <a:rPr/>
              <a:t> </a:t>
            </a:r>
            <a:r>
              <a:rPr/>
              <a:t>(typically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50-50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controls).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tendency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unexposed?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discussed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subtle.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logistical</a:t>
            </a:r>
            <a:r>
              <a:rPr/>
              <a:t> </a:t>
            </a:r>
            <a:r>
              <a:rPr/>
              <a:t>constraints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hope,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Perhaps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harmless,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not.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subtle</a:t>
            </a:r>
            <a:r>
              <a:rPr/>
              <a:t> </a:t>
            </a:r>
            <a:r>
              <a:rPr/>
              <a:t>distinctions,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journals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themselves.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now.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hierarchy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evidence.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imporant,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(most</a:t>
            </a:r>
            <a:r>
              <a:rPr/>
              <a:t> </a:t>
            </a:r>
            <a:r>
              <a:rPr/>
              <a:t>notably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summaries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infroation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chose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information.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Maybe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measurement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dislike.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retrospective,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“</a:t>
            </a:r>
            <a:r>
              <a:rPr/>
              <a:t>currency</a:t>
            </a:r>
            <a:r>
              <a:rPr/>
              <a:t>”</a:t>
            </a:r>
            <a:r>
              <a:rPr/>
              <a:t>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today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extrapolation.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result,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double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things,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fresh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carefully,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option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unavailable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intimidate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let’s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against.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talks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describes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last.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beforehand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58</a:t>
            </a:fld>
            <a:endParaRPr lang="en-US"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sentence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abstract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different.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2121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underwent</a:t>
            </a:r>
            <a:r>
              <a:rPr/>
              <a:t> </a:t>
            </a:r>
            <a:r>
              <a:rPr/>
              <a:t>cardiac</a:t>
            </a:r>
            <a:r>
              <a:rPr/>
              <a:t> </a:t>
            </a:r>
            <a:r>
              <a:rPr/>
              <a:t>surgery.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implies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leaving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sponge</a:t>
            </a:r>
            <a:r>
              <a:rPr/>
              <a:t> </a:t>
            </a:r>
            <a:r>
              <a:rPr/>
              <a:t>inside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patient)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influence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gender.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looks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asssessed</a:t>
            </a:r>
            <a:r>
              <a:rPr/>
              <a:t> </a:t>
            </a:r>
            <a:r>
              <a:rPr/>
              <a:t>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59</a:t>
            </a:fld>
            <a:endParaRPr lang="en-US"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Later,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“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deficits.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lump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(major</a:t>
            </a:r>
            <a:r>
              <a:rPr/>
              <a:t> </a:t>
            </a:r>
            <a:r>
              <a:rPr/>
              <a:t>stroke)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60</a:t>
            </a:fld>
            <a:endParaRPr lang="en-US"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imaging</a:t>
            </a:r>
            <a:r>
              <a:rPr/>
              <a:t>”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“</a:t>
            </a:r>
            <a:r>
              <a:rPr/>
              <a:t>cases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occured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61</a:t>
            </a:fld>
            <a:endParaRPr lang="en-US"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further</a:t>
            </a:r>
            <a:r>
              <a:rPr/>
              <a:t> </a:t>
            </a:r>
            <a:r>
              <a:rPr/>
              <a:t>down,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bilateral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carotid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grade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“</a:t>
            </a:r>
            <a:r>
              <a:rPr/>
              <a:t>re-do</a:t>
            </a:r>
            <a:r>
              <a:rPr/>
              <a:t> </a:t>
            </a:r>
            <a:r>
              <a:rPr/>
              <a:t>operations,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all.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characterize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clues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(strokes)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longer</a:t>
            </a:r>
            <a:r>
              <a:rPr/>
              <a:t> </a:t>
            </a:r>
            <a:r>
              <a:rPr/>
              <a:t>lengths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helped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re-do</a:t>
            </a:r>
            <a:r>
              <a:rPr/>
              <a:t> </a:t>
            </a:r>
            <a:r>
              <a:rPr/>
              <a:t>operations</a:t>
            </a:r>
            <a:r>
              <a:rPr/>
              <a:t> </a:t>
            </a:r>
            <a:r>
              <a:rPr/>
              <a:t>increased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group?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timing.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obstetrician,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neonatologist,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classifying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(cohort,</a:t>
            </a:r>
            <a:r>
              <a:rPr/>
              <a:t> </a:t>
            </a:r>
            <a:r>
              <a:rPr/>
              <a:t>cross-sectional,</a:t>
            </a:r>
            <a:r>
              <a:rPr/>
              <a:t> </a:t>
            </a:r>
            <a:r>
              <a:rPr/>
              <a:t>case-control,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terms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themselves,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62</a:t>
            </a:fld>
            <a:endParaRPr lang="en-US"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strongly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Quasi-experiments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suggest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hint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incapable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anything.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persective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Confounding,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tools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phase,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propensity</a:t>
            </a:r>
            <a:r>
              <a:rPr/>
              <a:t> </a:t>
            </a:r>
            <a:r>
              <a:rPr/>
              <a:t>score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phase.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don’t,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(though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hurt).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establishes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enough.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review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landmark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(more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bit).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looked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accumulated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elucidated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None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themselves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sufficient,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persuasive.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64</a:t>
            </a:fld>
            <a:endParaRPr lang="en-US"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factor.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overturned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confounder.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confounder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attenuate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hypothesize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(poor</a:t>
            </a:r>
            <a:r>
              <a:rPr/>
              <a:t> </a:t>
            </a:r>
            <a:r>
              <a:rPr/>
              <a:t>diet,</a:t>
            </a:r>
            <a:r>
              <a:rPr/>
              <a:t> </a:t>
            </a:r>
            <a:r>
              <a:rPr/>
              <a:t>dangerous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conditions,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exercise)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Keep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real.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criticism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450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critics</a:t>
            </a:r>
            <a:r>
              <a:rPr/>
              <a:t> </a:t>
            </a:r>
            <a:r>
              <a:rPr/>
              <a:t>dissected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said,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turns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real,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(unlike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cancer)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30%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dies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impossible.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small,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criteria.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seriously</a:t>
            </a:r>
            <a:r>
              <a:rPr/>
              <a:t> </a:t>
            </a:r>
            <a:r>
              <a:rPr/>
              <a:t>flawed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Paul</a:t>
            </a:r>
            <a:r>
              <a:rPr/>
              <a:t> </a:t>
            </a:r>
            <a:r>
              <a:rPr/>
              <a:t>Rosenbaum,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Linus</a:t>
            </a:r>
            <a:r>
              <a:rPr/>
              <a:t> </a:t>
            </a:r>
            <a:r>
              <a:rPr/>
              <a:t>Pauling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received</a:t>
            </a:r>
            <a:r>
              <a:rPr/>
              <a:t> </a:t>
            </a:r>
            <a:r>
              <a:rPr/>
              <a:t>mega-doses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C,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flaw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65</a:t>
            </a:fld>
            <a:endParaRPr lang="en-US"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substantially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along,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awfully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directions,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conspire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towards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goal.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replicated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consistently,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replication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66</a:t>
            </a:fld>
            <a:endParaRPr lang="en-US"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Specificity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cures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appears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cure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diseases,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(maybe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bias?)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expect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negative.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suffer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headache,</a:t>
            </a:r>
            <a:r>
              <a:rPr/>
              <a:t> </a:t>
            </a:r>
            <a:r>
              <a:rPr/>
              <a:t>nausea,</a:t>
            </a:r>
            <a:r>
              <a:rPr/>
              <a:t> </a:t>
            </a:r>
            <a:r>
              <a:rPr/>
              <a:t>dizziness,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fatigue.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monoxide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sicker,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dreary</a:t>
            </a:r>
            <a:r>
              <a:rPr/>
              <a:t> </a:t>
            </a:r>
            <a:r>
              <a:rPr/>
              <a:t>job,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complain.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To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muscle</a:t>
            </a:r>
            <a:r>
              <a:rPr/>
              <a:t> </a:t>
            </a:r>
            <a:r>
              <a:rPr/>
              <a:t>pain,</a:t>
            </a:r>
            <a:r>
              <a:rPr/>
              <a:t> </a:t>
            </a:r>
            <a:r>
              <a:rPr/>
              <a:t>rashes,</a:t>
            </a:r>
            <a:r>
              <a:rPr/>
              <a:t> </a:t>
            </a:r>
            <a:r>
              <a:rPr/>
              <a:t>coughing,</a:t>
            </a:r>
            <a:r>
              <a:rPr/>
              <a:t> </a:t>
            </a:r>
            <a:r>
              <a:rPr/>
              <a:t>sneezing,</a:t>
            </a:r>
            <a:r>
              <a:rPr/>
              <a:t> </a:t>
            </a:r>
            <a:r>
              <a:rPr/>
              <a:t>fevers: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elevated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complainers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hands.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67</a:t>
            </a:fld>
            <a:endParaRPr lang="en-US"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temporality,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causation.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recalling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order.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speculations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smoking.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reversal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model,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disposition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genes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addicted.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water,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Temporality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hides</a:t>
            </a:r>
            <a:r>
              <a:rPr/>
              <a:t> </a:t>
            </a:r>
            <a:r>
              <a:rPr/>
              <a:t>quietly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revealing</a:t>
            </a:r>
            <a:r>
              <a:rPr/>
              <a:t> </a:t>
            </a:r>
            <a:r>
              <a:rPr/>
              <a:t>itself.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producing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“</a:t>
            </a:r>
            <a:r>
              <a:rPr/>
              <a:t>comfort</a:t>
            </a:r>
            <a:r>
              <a:rPr/>
              <a:t>”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do,</a:t>
            </a:r>
            <a:r>
              <a:rPr/>
              <a:t> </a:t>
            </a:r>
            <a:r>
              <a:rPr/>
              <a:t>typically,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spend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optimized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needs.</a:t>
            </a:r>
            <a:r>
              <a:rPr/>
              <a:t> </a:t>
            </a:r>
            <a:r>
              <a:rPr/>
              <a:t>Still,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savings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substantial.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cost,</a:t>
            </a:r>
            <a:r>
              <a:rPr/>
              <a:t> </a:t>
            </a:r>
            <a:r>
              <a:rPr/>
              <a:t>whatsoever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acquisition.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reasonable.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succeed.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success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intensity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increases,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degree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Some,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biasing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rate,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escalates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pattern.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memory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recently.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up,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overlook</a:t>
            </a:r>
            <a:r>
              <a:rPr/>
              <a:t> </a:t>
            </a:r>
            <a:r>
              <a:rPr/>
              <a:t>things.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Recall</a:t>
            </a:r>
            <a:r>
              <a:rPr/>
              <a:t> </a:t>
            </a:r>
            <a:r>
              <a:rPr/>
              <a:t>bias,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gradient,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showing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exposures,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news.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Hormesis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surprising,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decidely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doses.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evidence,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wine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glass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day)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beneficial</a:t>
            </a:r>
            <a:r>
              <a:rPr/>
              <a:t> </a:t>
            </a:r>
            <a:r>
              <a:rPr/>
              <a:t>effects,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consumption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sorts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failure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disqualifying</a:t>
            </a:r>
            <a:r>
              <a:rPr/>
              <a:t> </a:t>
            </a:r>
            <a:r>
              <a:rPr/>
              <a:t>event.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69</a:t>
            </a:fld>
            <a:endParaRPr lang="en-US"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medicine.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cited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deciding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trusted,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publication,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unimpressed.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correctly,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mechanisms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subjectivity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term.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decade</a:t>
            </a:r>
            <a:r>
              <a:rPr/>
              <a:t> </a:t>
            </a:r>
            <a:r>
              <a:rPr/>
              <a:t>ago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prayer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either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prayers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stranger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believe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intercedes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lives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pray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anything.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estrogen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protective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progestin.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spite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reservations,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plausibility,</a:t>
            </a:r>
            <a:r>
              <a:rPr/>
              <a:t> </a:t>
            </a:r>
            <a:r>
              <a:rPr/>
              <a:t>however,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mean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70</a:t>
            </a:fld>
            <a:endParaRPr lang="en-US"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frequently</a:t>
            </a:r>
            <a:r>
              <a:rPr/>
              <a:t> </a:t>
            </a:r>
            <a:r>
              <a:rPr/>
              <a:t>cited,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mention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anyway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sake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completeness.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Coherence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biology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having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mechanistic</a:t>
            </a:r>
            <a:r>
              <a:rPr/>
              <a:t> </a:t>
            </a:r>
            <a:r>
              <a:rPr/>
              <a:t>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71</a:t>
            </a:fld>
            <a:endParaRPr lang="en-US"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experimental</a:t>
            </a:r>
            <a:r>
              <a:rPr/>
              <a:t> </a:t>
            </a:r>
            <a:r>
              <a:rPr/>
              <a:t>manipulation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impossible,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experiments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fluke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accident.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accident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law</a:t>
            </a:r>
            <a:r>
              <a:rPr/>
              <a:t> </a:t>
            </a:r>
            <a:r>
              <a:rPr/>
              <a:t>passed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pesticides,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taxes.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Craig</a:t>
            </a:r>
            <a:r>
              <a:rPr/>
              <a:t> </a:t>
            </a:r>
            <a:r>
              <a:rPr/>
              <a:t>2012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assignment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hoped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bottle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encourage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mother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six</a:t>
            </a:r>
            <a:r>
              <a:rPr/>
              <a:t> </a:t>
            </a:r>
            <a:r>
              <a:rPr/>
              <a:t>months.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subset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patients,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lactation</a:t>
            </a:r>
            <a:r>
              <a:rPr/>
              <a:t> </a:t>
            </a:r>
            <a:r>
              <a:rPr/>
              <a:t>consultant,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pumps,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regular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nurse.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improvements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well-being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72</a:t>
            </a:fld>
            <a:endParaRPr lang="en-US"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hardest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creative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thinking.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Fedak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suggests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shape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asbestos</a:t>
            </a:r>
            <a:r>
              <a:rPr/>
              <a:t> </a:t>
            </a:r>
            <a:r>
              <a:rPr/>
              <a:t>fibers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analogous</a:t>
            </a:r>
            <a:r>
              <a:rPr/>
              <a:t> </a:t>
            </a:r>
            <a:r>
              <a:rPr/>
              <a:t>claim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properties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73</a:t>
            </a:fld>
            <a:endParaRPr lang="en-US"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appreciation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designed.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complement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impossible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methods.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inductive</a:t>
            </a:r>
            <a:r>
              <a:rPr/>
              <a:t> </a:t>
            </a:r>
            <a:r>
              <a:rPr/>
              <a:t>(using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findings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theories).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framework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heavy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expectations.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relies</a:t>
            </a:r>
            <a:r>
              <a:rPr/>
              <a:t> </a:t>
            </a:r>
            <a:r>
              <a:rPr/>
              <a:t>heavily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construcivist</a:t>
            </a:r>
            <a:r>
              <a:rPr/>
              <a:t> </a:t>
            </a:r>
            <a:r>
              <a:rPr/>
              <a:t>philosophy.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philosophy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rejection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positivism,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truth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method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truth.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adaptive.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subjective,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argues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pre-conceived</a:t>
            </a:r>
            <a:r>
              <a:rPr/>
              <a:t> </a:t>
            </a:r>
            <a:r>
              <a:rPr/>
              <a:t>notions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assumptions.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hope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75</a:t>
            </a:fld>
            <a:endParaRPr lang="en-US"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definition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phenomenon</a:t>
            </a:r>
            <a:r>
              <a:rPr/>
              <a:t>”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observe.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meanning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individual.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philosophy,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reality,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relationships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interactions.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76</a:t>
            </a:fld>
            <a:endParaRPr lang="en-US"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section,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five-step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enables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gain</a:t>
            </a:r>
            <a:r>
              <a:rPr/>
              <a:t> </a:t>
            </a:r>
            <a:r>
              <a:rPr/>
              <a:t>insight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thoughts,</a:t>
            </a:r>
            <a:r>
              <a:rPr/>
              <a:t> </a:t>
            </a:r>
            <a:r>
              <a:rPr/>
              <a:t>feelings,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preferences.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77</a:t>
            </a:fld>
            <a:endParaRPr lang="en-US"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questions: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(1)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(2)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(3)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differences</a:t>
            </a:r>
            <a:r>
              <a:rPr/>
              <a:t> </a:t>
            </a:r>
            <a:r>
              <a:rPr/>
              <a:t>transpire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Danish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Norwegian</a:t>
            </a:r>
            <a:r>
              <a:rPr/>
              <a:t> </a:t>
            </a:r>
            <a:r>
              <a:rPr/>
              <a:t>contexts?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impacted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changes:</a:t>
            </a:r>
            <a:r>
              <a:rPr/>
              <a:t> </a:t>
            </a:r>
            <a:r>
              <a:rPr/>
              <a:t>(i)</a:t>
            </a:r>
            <a:r>
              <a:rPr/>
              <a:t> </a:t>
            </a:r>
            <a:r>
              <a:rPr/>
              <a:t>strategies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promote</a:t>
            </a:r>
            <a:r>
              <a:rPr/>
              <a:t> </a:t>
            </a:r>
            <a:r>
              <a:rPr/>
              <a:t>motivation,</a:t>
            </a:r>
            <a:r>
              <a:rPr/>
              <a:t> </a:t>
            </a:r>
            <a:r>
              <a:rPr/>
              <a:t>(ii)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involvement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network,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peers,</a:t>
            </a:r>
            <a:r>
              <a:rPr/>
              <a:t> </a:t>
            </a:r>
            <a:r>
              <a:rPr/>
              <a:t>(iii)</a:t>
            </a:r>
            <a:r>
              <a:rPr/>
              <a:t> </a:t>
            </a:r>
            <a:r>
              <a:rPr/>
              <a:t>professionals’</a:t>
            </a:r>
            <a:r>
              <a:rPr/>
              <a:t> </a:t>
            </a:r>
            <a:r>
              <a:rPr/>
              <a:t>support,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(iv)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structures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78</a:t>
            </a:fld>
            <a:endParaRPr lang="en-US"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individuals.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primary: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beliefs.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conditional,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wish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skeptical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disconfirm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80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records: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unit</a:t>
            </a:r>
            <a:r>
              <a:rPr/>
              <a:t> </a:t>
            </a:r>
            <a:r>
              <a:rPr/>
              <a:t>(usually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visit).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preferable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redacted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pieces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noise</a:t>
            </a:r>
            <a:r>
              <a:rPr/>
              <a:t> </a:t>
            </a:r>
            <a:r>
              <a:rPr/>
              <a:t>added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preserve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shifting).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avoids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store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category,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mixing</a:t>
            </a:r>
            <a:r>
              <a:rPr/>
              <a:t> </a:t>
            </a:r>
            <a:r>
              <a:rPr/>
              <a:t>apples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oranges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destroys</a:t>
            </a:r>
            <a:r>
              <a:rPr/>
              <a:t> </a:t>
            </a:r>
            <a:r>
              <a:rPr/>
              <a:t>signals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apparent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mix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colors</a:t>
            </a:r>
            <a:r>
              <a:rPr/>
              <a:t> </a:t>
            </a:r>
            <a:r>
              <a:rPr/>
              <a:t>together,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blah</a:t>
            </a:r>
            <a:r>
              <a:rPr/>
              <a:t> </a:t>
            </a:r>
            <a:r>
              <a:rPr/>
              <a:t>shade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signal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careful.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artefact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fallacy: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cigarettes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rates.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smokes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commit</a:t>
            </a:r>
            <a:r>
              <a:rPr/>
              <a:t> </a:t>
            </a:r>
            <a:r>
              <a:rPr/>
              <a:t>suicide.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81</a:t>
            </a:fld>
            <a:endParaRPr lang="en-US"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because…</a:t>
            </a:r>
            <a:r>
              <a:rPr/>
              <a:t> </a:t>
            </a: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childbirth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traumatic.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characterized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coupled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perceived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providers.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subsequent</a:t>
            </a:r>
            <a:r>
              <a:rPr/>
              <a:t> </a:t>
            </a:r>
            <a:r>
              <a:rPr/>
              <a:t>pregnancy(s)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birth(s),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aimed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reasons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them.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previously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traumatic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pregnant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desire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choices.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82</a:t>
            </a:fld>
            <a:endParaRPr lang="en-US"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Ethnography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culture.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ideas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Sociology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Anthropology,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expanded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stressed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interviewing,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84</a:t>
            </a:fld>
            <a:endParaRPr lang="en-US"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ethnographic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85</a:t>
            </a:fld>
            <a:endParaRPr lang="en-US"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women’s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behavior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risky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substance</a:t>
            </a:r>
            <a:r>
              <a:rPr/>
              <a:t> </a:t>
            </a:r>
            <a:r>
              <a:rPr/>
              <a:t>use.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Three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themes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1)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abuse,</a:t>
            </a:r>
            <a:r>
              <a:rPr/>
              <a:t> </a:t>
            </a:r>
            <a:r>
              <a:rPr/>
              <a:t>2)</a:t>
            </a:r>
            <a:r>
              <a:rPr/>
              <a:t> </a:t>
            </a:r>
            <a:r>
              <a:rPr/>
              <a:t>negative</a:t>
            </a:r>
            <a:r>
              <a:rPr/>
              <a:t> </a:t>
            </a:r>
            <a:r>
              <a:rPr/>
              <a:t>self-perception,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3)</a:t>
            </a:r>
            <a:r>
              <a:rPr/>
              <a:t> </a:t>
            </a:r>
            <a:r>
              <a:rPr/>
              <a:t>strive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survive.</a:t>
            </a:r>
            <a:r>
              <a:rPr/>
              <a:t> </a:t>
            </a:r>
            <a:r>
              <a:rPr/>
              <a:t>Subthemes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stigma,</a:t>
            </a:r>
            <a:r>
              <a:rPr/>
              <a:t> </a:t>
            </a:r>
            <a:r>
              <a:rPr/>
              <a:t>self-forgetfulness,</a:t>
            </a:r>
            <a:r>
              <a:rPr/>
              <a:t> </a:t>
            </a:r>
            <a:r>
              <a:rPr/>
              <a:t>worthlessness,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self-efficacy,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unsafe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context.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86</a:t>
            </a:fld>
            <a:endParaRPr lang="en-US"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in-depth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clear,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anyway,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case,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stress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factual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(mostly</a:t>
            </a:r>
            <a:r>
              <a:rPr/>
              <a:t> </a:t>
            </a:r>
            <a:r>
              <a:rPr/>
              <a:t>quantitative)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occurence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patient.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location,</a:t>
            </a:r>
            <a:r>
              <a:rPr/>
              <a:t> </a:t>
            </a:r>
            <a:r>
              <a:rPr/>
              <a:t>demographics,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tries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outlier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typical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88</a:t>
            </a:fld>
            <a:endParaRPr lang="en-US"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89</a:t>
            </a:fld>
            <a:endParaRPr lang="en-US"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investigate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contextual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coordination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eThekwini</a:t>
            </a:r>
            <a:r>
              <a:rPr/>
              <a:t> </a:t>
            </a:r>
            <a:r>
              <a:rPr/>
              <a:t>District.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Inequitably</a:t>
            </a:r>
            <a:r>
              <a:rPr/>
              <a:t> </a:t>
            </a:r>
            <a:r>
              <a:rPr/>
              <a:t>resourced</a:t>
            </a:r>
            <a:r>
              <a:rPr/>
              <a:t> </a:t>
            </a:r>
            <a:r>
              <a:rPr/>
              <a:t>catchment</a:t>
            </a:r>
            <a:r>
              <a:rPr/>
              <a:t> </a:t>
            </a:r>
            <a:r>
              <a:rPr/>
              <a:t>areas,</a:t>
            </a:r>
            <a:r>
              <a:rPr/>
              <a:t> </a:t>
            </a:r>
            <a:r>
              <a:rPr/>
              <a:t>unclear</a:t>
            </a:r>
            <a:r>
              <a:rPr/>
              <a:t> </a:t>
            </a:r>
            <a:r>
              <a:rPr/>
              <a:t>referral</a:t>
            </a:r>
            <a:r>
              <a:rPr/>
              <a:t> </a:t>
            </a:r>
            <a:r>
              <a:rPr/>
              <a:t>systems,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turnover,</a:t>
            </a:r>
            <a:r>
              <a:rPr/>
              <a:t> </a:t>
            </a:r>
            <a:r>
              <a:rPr/>
              <a:t>freezing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posts,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shortage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contributed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fragmentation,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system.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constituted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reintegration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society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relapses.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90</a:t>
            </a:fld>
            <a:endParaRPr lang="en-US"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account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story,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interviews,</a:t>
            </a:r>
            <a:r>
              <a:rPr/>
              <a:t> </a:t>
            </a:r>
            <a:r>
              <a:rPr/>
              <a:t>documents,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artifacts.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structure.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chronological,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organized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92</a:t>
            </a:fld>
            <a:endParaRPr lang="en-US"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93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ends.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search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answer.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latter,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documentation</a:t>
            </a:r>
            <a:r>
              <a:rPr/>
              <a:t> </a:t>
            </a:r>
            <a:r>
              <a:rPr/>
              <a:t>obsessively.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have.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yuo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category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categorical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answering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cares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relevance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searching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street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keys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volunteers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dropped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keys.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responds,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alley.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replies,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Moral: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practical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accomplish,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clarify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underlying</a:t>
            </a:r>
            <a:r>
              <a:rPr/>
              <a:t> </a:t>
            </a:r>
            <a:r>
              <a:rPr/>
              <a:t>autonomy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promotion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severe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‘</a:t>
            </a:r>
            <a:r>
              <a:rPr/>
              <a:t>Inhibited</a:t>
            </a:r>
            <a:r>
              <a:rPr/>
              <a:t> </a:t>
            </a:r>
            <a:r>
              <a:rPr/>
              <a:t>autonomy</a:t>
            </a:r>
            <a:r>
              <a:rPr/>
              <a:t>’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shaped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users’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life.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emerged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empowerment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psychiatric</a:t>
            </a:r>
            <a:r>
              <a:rPr/>
              <a:t> </a:t>
            </a:r>
            <a:r>
              <a:rPr/>
              <a:t>services.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94</a:t>
            </a:fld>
            <a:endParaRPr lang="en-US"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harsh</a:t>
            </a:r>
            <a:r>
              <a:rPr/>
              <a:t> </a:t>
            </a:r>
            <a:r>
              <a:rPr/>
              <a:t>words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place.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recognition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tends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participate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fact,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harms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participants,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stigmatization,</a:t>
            </a:r>
            <a:r>
              <a:rPr/>
              <a:t> </a:t>
            </a:r>
            <a:r>
              <a:rPr/>
              <a:t>condescending</a:t>
            </a:r>
            <a:r>
              <a:rPr/>
              <a:t> </a:t>
            </a:r>
            <a:r>
              <a:rPr/>
              <a:t>attitudes,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reinforcement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stereotypes.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abused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deceiving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fail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recognize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respects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sense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abandonment,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hope.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happen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“</a:t>
            </a:r>
            <a:r>
              <a:rPr/>
              <a:t>poisons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well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96</a:t>
            </a:fld>
            <a:endParaRPr lang="en-US"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abuses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engaging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planning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write-up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acronym</a:t>
            </a:r>
            <a:r>
              <a:rPr/>
              <a:t> </a:t>
            </a:r>
            <a:r>
              <a:rPr/>
              <a:t>PAR</a:t>
            </a:r>
            <a:r>
              <a:rPr/>
              <a:t> </a:t>
            </a:r>
            <a:r>
              <a:rPr/>
              <a:t>(Participatory</a:t>
            </a:r>
            <a:r>
              <a:rPr/>
              <a:t> </a:t>
            </a:r>
            <a:r>
              <a:rPr/>
              <a:t>Action</a:t>
            </a:r>
            <a:r>
              <a:rPr/>
              <a:t> </a:t>
            </a:r>
            <a:r>
              <a:rPr/>
              <a:t>Research).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restricted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quantitative),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97</a:t>
            </a:fld>
            <a:endParaRPr lang="en-US"/>
          </a:p>
        </p:txBody>
      </p:sp>
    </p:spTree>
  </p:cSld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skills,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listening</a:t>
            </a:r>
            <a:r>
              <a:rPr/>
              <a:t> </a:t>
            </a:r>
            <a:r>
              <a:rPr/>
              <a:t>skills.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uncomfortable.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needs,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90%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introvert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begin</a:t>
            </a:r>
            <a:r>
              <a:rPr/>
              <a:t> </a:t>
            </a:r>
            <a:r>
              <a:rPr/>
              <a:t>with.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comfort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told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awkward.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98</a:t>
            </a:fld>
            <a:endParaRPr lang="en-US"/>
          </a:p>
        </p:txBody>
      </p:sp>
    </p:spTree>
  </p:cSld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researcher.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planning,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target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greatly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participation</a:t>
            </a:r>
            <a:r>
              <a:rPr/>
              <a:t> </a:t>
            </a:r>
            <a:r>
              <a:rPr/>
              <a:t>rate.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naturalistic</a:t>
            </a:r>
            <a:r>
              <a:rPr/>
              <a:t> </a:t>
            </a:r>
            <a:r>
              <a:rPr/>
              <a:t>context,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improves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generalizability.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arrogant.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commitment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insures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sustainability.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capacity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actually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them).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theirs.</a:t>
            </a:r>
            <a:r>
              <a:rPr/>
              <a:t> </a:t>
            </a:r>
            <a:r>
              <a:rPr/>
              <a:t>They,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skills.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interactions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99</a:t>
            </a:fld>
            <a:endParaRPr lang="en-US"/>
          </a:p>
        </p:txBody>
      </p:sp>
    </p:spTree>
  </p:cSld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CBPR,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simple,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needed.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applied</a:t>
            </a:r>
            <a:r>
              <a:rPr/>
              <a:t> </a:t>
            </a:r>
            <a:r>
              <a:rPr/>
              <a:t>effectively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communities,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delivering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barriers.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ideal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interventions,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perspective.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Identify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resources.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insisting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rigid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compromise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necessary.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sacrifice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cooperation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100</a:t>
            </a:fld>
            <a:endParaRPr lang="en-US"/>
          </a:p>
        </p:txBody>
      </p:sp>
    </p:spTree>
  </p:cSld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arrogant,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bushel</a:t>
            </a:r>
            <a:r>
              <a:rPr/>
              <a:t> </a:t>
            </a:r>
            <a:r>
              <a:rPr/>
              <a:t>either.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expertise.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background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diagnosing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knowing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treatments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untreated.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HAAVE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TEACHER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CLASS!!!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objectively,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prepare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persuasive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101</a:t>
            </a:fld>
            <a:endParaRPr lang="en-US"/>
          </a:p>
        </p:txBody>
      </p:sp>
    </p:spTree>
  </p:cSld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insights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context.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prioritize.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volunteers,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tell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refuse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adapt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pragmatic</a:t>
            </a:r>
            <a:r>
              <a:rPr/>
              <a:t> </a:t>
            </a:r>
            <a:r>
              <a:rPr/>
              <a:t>advice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102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putting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cart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horse.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guarantee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hypothesis,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inclusion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exclusion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covariates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adjust</a:t>
            </a:r>
            <a:r>
              <a:rPr/>
              <a:t> </a:t>
            </a:r>
            <a:r>
              <a:rPr/>
              <a:t>for.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Then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candidate</a:t>
            </a:r>
            <a:r>
              <a:rPr/>
              <a:t> </a:t>
            </a:r>
            <a:r>
              <a:rPr/>
              <a:t>databases.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sick</a:t>
            </a:r>
            <a:r>
              <a:rPr/>
              <a:t> </a:t>
            </a:r>
            <a:r>
              <a:rPr/>
              <a:t>people,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nothing</a:t>
            </a:r>
            <a:r>
              <a:rPr/>
              <a:t> </a:t>
            </a:r>
            <a:r>
              <a:rPr/>
              <a:t>worse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collecting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0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5.xml" /></Relationships>
</file>

<file path=ppt/slides/_rels/slide10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6.xml" /></Relationships>
</file>

<file path=ppt/slides/_rels/slide10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7.xml" /></Relationships>
</file>

<file path=ppt/slides/_rels/slide10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8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9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1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2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4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6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7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8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9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2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21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22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1.xml" 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2.xml" /></Relationships>
</file>

<file path=ppt/slides/_rels/slide4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3.xml" /></Relationships>
</file>

<file path=ppt/slides/_rels/slide4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5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4.xml" /></Relationships>
</file>

<file path=ppt/slides/_rels/slide5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5.xml" /></Relationships>
</file>

<file path=ppt/slides/_rels/slide5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6.xml" /></Relationships>
</file>

<file path=ppt/slides/_rels/slide5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7.xml" /></Relationships>
</file>

<file path=ppt/slides/_rels/slide5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8.xml" /></Relationships>
</file>

<file path=ppt/slides/_rels/slide5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9.xml" /></Relationships>
</file>

<file path=ppt/slides/_rels/slide5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23.png" /></Relationships>
</file>

<file path=ppt/slides/_rels/slide5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2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6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25.png" /></Relationships>
</file>

<file path=ppt/slides/_rels/slide6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26.png" /></Relationships>
</file>

<file path=ppt/slides/_rels/slide6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27.png" /></Relationships>
</file>

<file path=ppt/slides/_rels/slide6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5.xml" /></Relationships>
</file>

<file path=ppt/slides/_rels/slide6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6.xml" /></Relationships>
</file>

<file path=ppt/slides/_rels/slide6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7.xml" /></Relationships>
</file>

<file path=ppt/slides/_rels/slide6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8.xml" /></Relationships>
</file>

<file path=ppt/slides/_rels/slide6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9.xml" /></Relationships>
</file>

<file path=ppt/slides/_rels/slide6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0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7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1.xml" /></Relationships>
</file>

<file path=ppt/slides/_rels/slide7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2.xml" /></Relationships>
</file>

<file path=ppt/slides/_rels/slide7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3.xml" /></Relationships>
</file>

<file path=ppt/slides/_rels/slide7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4.xml" /></Relationships>
</file>

<file path=ppt/slides/_rels/slide7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5.xml" /></Relationships>
</file>

<file path=ppt/slides/_rels/slide7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6.xml" /></Relationships>
</file>

<file path=ppt/slides/_rels/slide7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28.png" /></Relationships>
</file>

<file path=ppt/slides/_rels/slide7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29.png" /></Relationships>
</file>

<file path=ppt/slides/_rels/slide7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8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9.xml" /></Relationships>
</file>

<file path=ppt/slides/_rels/slide8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30.png" /></Relationships>
</file>

<file path=ppt/slides/_rels/slide8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31.png" /></Relationships>
</file>

<file path=ppt/slides/_rels/slide8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2.xml" /></Relationships>
</file>

<file path=ppt/slides/_rels/slide8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32.png" /></Relationships>
</file>

<file path=ppt/slides/_rels/slide8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33.png" /></Relationships>
</file>

<file path=ppt/slides/_rels/slide8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5.xml" /></Relationships>
</file>

<file path=ppt/slides/_rels/slide8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6.xml" /><Relationship Id="rId3" Type="http://schemas.openxmlformats.org/officeDocument/2006/relationships/image" Target="../media/image3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9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7.xml" /><Relationship Id="rId3" Type="http://schemas.openxmlformats.org/officeDocument/2006/relationships/image" Target="../media/image35.png" /></Relationships>
</file>

<file path=ppt/slides/_rels/slide9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8.xml" /></Relationships>
</file>

<file path=ppt/slides/_rels/slide9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9.xml" /><Relationship Id="rId3" Type="http://schemas.openxmlformats.org/officeDocument/2006/relationships/image" Target="../media/image36.png" /></Relationships>
</file>

<file path=ppt/slides/_rels/slide9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0.xml" /><Relationship Id="rId3" Type="http://schemas.openxmlformats.org/officeDocument/2006/relationships/image" Target="../media/image37.png" /></Relationships>
</file>

<file path=ppt/slides/_rels/slide9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1.xml" /></Relationships>
</file>

<file path=ppt/slides/_rels/slide9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2.xml" /></Relationships>
</file>

<file path=ppt/slides/_rels/slide9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3.xml" /></Relationships>
</file>

<file path=ppt/slides/_rels/slide9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6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Alternative</a:t>
            </a:r>
            <a:r>
              <a:rPr/>
              <a:t> </a:t>
            </a:r>
            <a:r>
              <a:rPr/>
              <a:t>strategy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 research hypothesis</a:t>
            </a:r>
          </a:p>
          <a:p>
            <a:pPr lvl="2"/>
            <a:r>
              <a:rPr/>
              <a:t>List the inclusion/exclusion criteria</a:t>
            </a:r>
          </a:p>
          <a:p>
            <a:pPr lvl="2"/>
            <a:r>
              <a:rPr/>
              <a:t>List the relevant variables</a:t>
            </a:r>
          </a:p>
          <a:p>
            <a:pPr lvl="1"/>
            <a:r>
              <a:rPr/>
              <a:t>Search databases to see if they are a good fit.</a:t>
            </a:r>
          </a:p>
          <a:p>
            <a:pPr lvl="2"/>
            <a:r>
              <a:rPr/>
              <a:t>Do they have the right patients?</a:t>
            </a:r>
          </a:p>
          <a:p>
            <a:pPr lvl="2"/>
            <a:r>
              <a:rPr/>
              <a:t>Where is your control group?</a:t>
            </a:r>
          </a:p>
          <a:p>
            <a:pPr lvl="2"/>
            <a:r>
              <a:rPr/>
              <a:t>Do they have the right variables?</a:t>
            </a:r>
          </a:p>
          <a:p>
            <a:pPr lvl="3"/>
            <a:r>
              <a:rPr/>
              <a:t>Find out if there are special qualifications for working with the database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Pick a problem</a:t>
            </a:r>
          </a:p>
          <a:p>
            <a:pPr lvl="2"/>
            <a:r>
              <a:rPr/>
              <a:t>Simple</a:t>
            </a:r>
          </a:p>
          <a:p>
            <a:pPr lvl="2"/>
            <a:r>
              <a:rPr/>
              <a:t>Important</a:t>
            </a:r>
          </a:p>
          <a:p>
            <a:pPr lvl="2"/>
            <a:r>
              <a:rPr/>
              <a:t>Needed</a:t>
            </a:r>
          </a:p>
          <a:p>
            <a:pPr lvl="1"/>
            <a:r>
              <a:rPr/>
              <a:t>Ideal settings</a:t>
            </a:r>
          </a:p>
          <a:p>
            <a:pPr lvl="2"/>
            <a:r>
              <a:rPr/>
              <a:t>Health disparities</a:t>
            </a:r>
          </a:p>
          <a:p>
            <a:pPr lvl="2"/>
            <a:r>
              <a:rPr/>
              <a:t>Complex interventions</a:t>
            </a:r>
          </a:p>
          <a:p>
            <a:pPr lvl="1"/>
            <a:r>
              <a:rPr/>
              <a:t>Identify resources</a:t>
            </a:r>
          </a:p>
          <a:p>
            <a:pPr lvl="1"/>
            <a:r>
              <a:rPr/>
              <a:t>Keep an open mind</a:t>
            </a:r>
          </a:p>
          <a:p>
            <a:pPr lvl="1"/>
            <a:r>
              <a:rPr/>
              <a:t>Be willing to compromise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Emphasize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you know that they don’t</a:t>
            </a:r>
          </a:p>
          <a:p>
            <a:pPr lvl="2"/>
            <a:r>
              <a:rPr/>
              <a:t>Existing research evidence</a:t>
            </a:r>
          </a:p>
          <a:p>
            <a:pPr lvl="2"/>
            <a:r>
              <a:rPr/>
              <a:t>Ability to diagnose</a:t>
            </a:r>
          </a:p>
          <a:p>
            <a:pPr lvl="2"/>
            <a:r>
              <a:rPr/>
              <a:t>Natural course and history of disease</a:t>
            </a:r>
          </a:p>
          <a:p>
            <a:pPr lvl="2"/>
            <a:r>
              <a:rPr/>
              <a:t>How to measure</a:t>
            </a:r>
          </a:p>
          <a:p>
            <a:pPr lvl="2"/>
            <a:r>
              <a:rPr/>
              <a:t>Research standards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Understand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that they know that you don’t</a:t>
            </a:r>
          </a:p>
          <a:p>
            <a:pPr lvl="2"/>
            <a:r>
              <a:rPr/>
              <a:t>Specific needs of their community</a:t>
            </a:r>
          </a:p>
          <a:p>
            <a:pPr lvl="2"/>
            <a:r>
              <a:rPr/>
              <a:t>Where to find research volunteers</a:t>
            </a:r>
          </a:p>
          <a:p>
            <a:pPr lvl="2"/>
            <a:r>
              <a:rPr/>
              <a:t>What they will and will not tolerate</a:t>
            </a:r>
          </a:p>
          <a:p>
            <a:pPr lvl="2"/>
            <a:r>
              <a:rPr/>
              <a:t>How to tweak an intervention</a:t>
            </a:r>
          </a:p>
          <a:p>
            <a:pPr lvl="2"/>
            <a:r>
              <a:rPr/>
              <a:t>Pragmatic advice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Observational studies (Cohort, Case-control, Cross-sectional, Historical control)</a:t>
            </a:r>
          </a:p>
          <a:p>
            <a:pPr lvl="2"/>
            <a:r>
              <a:rPr/>
              <a:t>Analysis of qualitative data (Phenomenology, Grounded theory, Ethnography, The case study, Narrative)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How has database been used previously?</a:t>
            </a:r>
          </a:p>
          <a:p>
            <a:pPr lvl="1"/>
            <a:r>
              <a:rPr/>
              <a:t>What has already been answered?</a:t>
            </a:r>
          </a:p>
          <a:p>
            <a:pPr lvl="1"/>
            <a:r>
              <a:rPr/>
              <a:t>What was their analysis plan?</a:t>
            </a:r>
          </a:p>
          <a:p>
            <a:pPr lvl="1"/>
            <a:r>
              <a:rPr/>
              <a:t>Understand the limitations.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Centers for Disease Control and Prevention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Nation’s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Protection</a:t>
            </a:r>
            <a:r>
              <a:rPr/>
              <a:t> </a:t>
            </a:r>
            <a:r>
              <a:rPr/>
              <a:t>Agency</a:t>
            </a:r>
            <a:r>
              <a:rPr/>
              <a:t>”</a:t>
            </a:r>
          </a:p>
        </p:txBody>
      </p:sp>
      <p:pic>
        <p:nvPicPr>
          <p:cNvPr descr="../images/06/cdc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</a:p>
        </p:txBody>
      </p:sp>
      <p:pic>
        <p:nvPicPr>
          <p:cNvPr descr="../images/06/frieden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i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an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brf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</a:p>
        </p:txBody>
      </p:sp>
      <p:pic>
        <p:nvPicPr>
          <p:cNvPr descr="../images/06/nd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luserv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distinguish different types of quantitative non-experimental approaches</a:t>
            </a:r>
          </a:p>
          <a:p>
            <a:pPr lvl="1">
              <a:buAutoNum type="arabicPeriod"/>
            </a:pPr>
            <a:r>
              <a:rPr/>
              <a:t>To discuss strengths and weaknesses of qualitative research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FluView</a:t>
            </a:r>
          </a:p>
        </p:txBody>
      </p:sp>
      <p:pic>
        <p:nvPicPr>
          <p:cNvPr descr="../images/06/fluvie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Foodborne</a:t>
            </a:r>
            <a:r>
              <a:rPr/>
              <a:t> </a:t>
            </a:r>
            <a:r>
              <a:rPr/>
              <a:t>Diseases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ood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</a:p>
        </p:txBody>
      </p:sp>
      <p:pic>
        <p:nvPicPr>
          <p:cNvPr descr="../images/06/ab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CDC</a:t>
            </a:r>
          </a:p>
          <a:p>
            <a:pPr lvl="2"/>
            <a:r>
              <a:rPr/>
              <a:t>NHIS</a:t>
            </a:r>
          </a:p>
          <a:p>
            <a:pPr lvl="2"/>
            <a:r>
              <a:rPr/>
              <a:t>NHANES</a:t>
            </a:r>
          </a:p>
          <a:p>
            <a:pPr lvl="2"/>
            <a:r>
              <a:rPr/>
              <a:t>BRFSS</a:t>
            </a:r>
          </a:p>
          <a:p>
            <a:pPr lvl="2"/>
            <a:r>
              <a:rPr/>
              <a:t>NDI</a:t>
            </a:r>
          </a:p>
          <a:p>
            <a:pPr lvl="2"/>
            <a:r>
              <a:rPr/>
              <a:t>FluSurv-NET</a:t>
            </a:r>
          </a:p>
          <a:p>
            <a:pPr lvl="2"/>
            <a:r>
              <a:rPr/>
              <a:t>FluView</a:t>
            </a:r>
          </a:p>
          <a:p>
            <a:pPr lvl="2"/>
            <a:r>
              <a:rPr/>
              <a:t>FoodNet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Bureau of the Census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</a:p>
        </p:txBody>
      </p:sp>
      <p:pic>
        <p:nvPicPr>
          <p:cNvPr descr="../images/06/cens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</a:p>
        </p:txBody>
      </p:sp>
      <p:pic>
        <p:nvPicPr>
          <p:cNvPr descr="../images/06/constit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5100" y="1600200"/>
            <a:ext cx="3746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</a:p>
        </p:txBody>
      </p:sp>
      <p:pic>
        <p:nvPicPr>
          <p:cNvPr descr="../images/06/ipum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</a:p>
        </p:txBody>
      </p:sp>
      <p:pic>
        <p:nvPicPr>
          <p:cNvPr descr="../images/06/ma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Primary: data that you both collect and analyze.</a:t>
            </a:r>
          </a:p>
          <a:p>
            <a:pPr lvl="1"/>
            <a:r>
              <a:rPr/>
              <a:t>Secondary: you analyze someone else’s data</a:t>
            </a:r>
          </a:p>
          <a:p>
            <a:pPr lvl="2"/>
            <a:r>
              <a:rPr/>
              <a:t>“Secondary analysis of existing data” (Cheng 2014)</a:t>
            </a:r>
          </a:p>
          <a:p>
            <a:pPr lvl="1"/>
            <a:r>
              <a:rPr/>
              <a:t>Private versus government sources</a:t>
            </a:r>
          </a:p>
          <a:p>
            <a:pPr lvl="1"/>
            <a:r>
              <a:rPr/>
              <a:t>Ancillary studies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</a:p>
        </p:txBody>
      </p:sp>
      <p:pic>
        <p:nvPicPr>
          <p:cNvPr descr="../images/06/census-block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tig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h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p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cv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Census</a:t>
            </a:r>
          </a:p>
          <a:p>
            <a:pPr lvl="2"/>
            <a:r>
              <a:rPr/>
              <a:t>ACS</a:t>
            </a:r>
          </a:p>
          <a:p>
            <a:pPr lvl="2"/>
            <a:r>
              <a:rPr/>
              <a:t>MAF</a:t>
            </a:r>
          </a:p>
          <a:p>
            <a:pPr lvl="2"/>
            <a:r>
              <a:rPr/>
              <a:t>Census blocks</a:t>
            </a:r>
          </a:p>
          <a:p>
            <a:pPr lvl="2"/>
            <a:r>
              <a:rPr/>
              <a:t>TIGER files</a:t>
            </a:r>
          </a:p>
          <a:p>
            <a:pPr lvl="2"/>
            <a:r>
              <a:rPr/>
              <a:t>AHS</a:t>
            </a:r>
          </a:p>
          <a:p>
            <a:pPr lvl="2"/>
            <a:r>
              <a:rPr/>
              <a:t>CPS</a:t>
            </a:r>
          </a:p>
          <a:p>
            <a:pPr lvl="2"/>
            <a:r>
              <a:rPr/>
              <a:t>CES</a:t>
            </a:r>
          </a:p>
          <a:p>
            <a:pPr lvl="2"/>
            <a:r>
              <a:rPr/>
              <a:t>NCVS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Bureau of the Census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Cohort designs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Approaches</a:t>
            </a:r>
          </a:p>
        </p:txBody>
      </p:sp>
      <p:pic>
        <p:nvPicPr>
          <p:cNvPr descr="../images/image-06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7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Can’t randomize because…</a:t>
            </a:r>
          </a:p>
          <a:p>
            <a:pPr lvl="2"/>
            <a:r>
              <a:rPr/>
              <a:t>Impossible</a:t>
            </a:r>
          </a:p>
          <a:p>
            <a:pPr lvl="2"/>
            <a:r>
              <a:rPr/>
              <a:t>Impractical</a:t>
            </a:r>
          </a:p>
          <a:p>
            <a:pPr lvl="2"/>
            <a:r>
              <a:rPr/>
              <a:t>Unethical</a:t>
            </a:r>
          </a:p>
          <a:p>
            <a:pPr lvl="2"/>
            <a:r>
              <a:rPr/>
              <a:t>Strong patient preference</a:t>
            </a:r>
          </a:p>
          <a:p>
            <a:pPr lvl="2"/>
            <a:r>
              <a:rPr/>
              <a:t>Retrospective studies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analyze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Secondary data analysis is like eating left-over food.</a:t>
            </a:r>
          </a:p>
          <a:p>
            <a:pPr lvl="1"/>
            <a:r>
              <a:rPr/>
              <a:t>“Think different”</a:t>
            </a:r>
          </a:p>
          <a:p>
            <a:pPr lvl="2"/>
            <a:r>
              <a:rPr/>
              <a:t>Variables that are analyzed</a:t>
            </a:r>
          </a:p>
          <a:p>
            <a:pPr lvl="2"/>
            <a:r>
              <a:rPr/>
              <a:t>Relationships that are explored</a:t>
            </a:r>
          </a:p>
          <a:p>
            <a:pPr lvl="2"/>
            <a:r>
              <a:rPr/>
              <a:t>Different subsets of cases</a:t>
            </a:r>
          </a:p>
          <a:p>
            <a:pPr lvl="2"/>
            <a:r>
              <a:rPr/>
              <a:t>Different analysis techniques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Departures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Gliner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“Observational” instead of “non-experimental”</a:t>
            </a:r>
          </a:p>
          <a:p>
            <a:pPr lvl="1"/>
            <a:r>
              <a:rPr/>
              <a:t>Categorize by sample selection</a:t>
            </a:r>
          </a:p>
          <a:p>
            <a:pPr lvl="2"/>
            <a:r>
              <a:rPr/>
              <a:t>Cohort</a:t>
            </a:r>
          </a:p>
          <a:p>
            <a:pPr lvl="2"/>
            <a:r>
              <a:rPr/>
              <a:t>Cross-sectional</a:t>
            </a:r>
          </a:p>
          <a:p>
            <a:pPr lvl="2"/>
            <a:r>
              <a:rPr/>
              <a:t>Case-control</a:t>
            </a:r>
          </a:p>
          <a:p>
            <a:pPr lvl="2"/>
            <a:r>
              <a:rPr/>
              <a:t>Historical control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Cohort defined by exposure</a:t>
            </a:r>
          </a:p>
          <a:p>
            <a:pPr lvl="1"/>
            <a:r>
              <a:rPr/>
              <a:t>Compared to unexposed controls</a:t>
            </a:r>
          </a:p>
          <a:p>
            <a:pPr lvl="1"/>
            <a:r>
              <a:rPr/>
              <a:t>Prospective or retrospective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Difficult for rare diseases, long latency</a:t>
            </a:r>
          </a:p>
          <a:p>
            <a:pPr lvl="2"/>
            <a:r>
              <a:rPr/>
              <a:t>Selection bias, 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Cohort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Case-control designs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Cases defined by outcome</a:t>
            </a:r>
          </a:p>
          <a:p>
            <a:pPr lvl="1"/>
            <a:r>
              <a:rPr/>
              <a:t>Comparison to controls without the outcome</a:t>
            </a:r>
          </a:p>
          <a:p>
            <a:pPr lvl="1"/>
            <a:r>
              <a:rPr/>
              <a:t>Always retrospective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Counter-intuitive appearance</a:t>
            </a:r>
          </a:p>
          <a:p>
            <a:pPr lvl="2"/>
            <a:r>
              <a:rPr/>
              <a:t>Difficulty in identifying good controls</a:t>
            </a:r>
          </a:p>
          <a:p>
            <a:pPr lvl="2"/>
            <a:r>
              <a:rPr/>
              <a:t>Confounding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risk factors</a:t>
            </a:r>
          </a:p>
          <a:p>
            <a:pPr lvl="2"/>
            <a:r>
              <a:rPr/>
              <a:t>Efficient for rare diseases</a:t>
            </a:r>
          </a:p>
          <a:p>
            <a:pPr lvl="2"/>
            <a:r>
              <a:rPr/>
              <a:t>Great starting point for mysterious outcomes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controls</a:t>
            </a:r>
          </a:p>
          <a:p>
            <a:pPr lvl="2"/>
            <a:r>
              <a:rPr/>
              <a:t>Hospital/clinic based</a:t>
            </a:r>
          </a:p>
          <a:p>
            <a:pPr lvl="2"/>
            <a:r>
              <a:rPr/>
              <a:t>Community</a:t>
            </a:r>
          </a:p>
          <a:p>
            <a:pPr lvl="2"/>
            <a:r>
              <a:rPr/>
              <a:t>Relative/friends</a:t>
            </a:r>
          </a:p>
          <a:p>
            <a:pPr lvl="2"/>
            <a:r>
              <a:rPr/>
              <a:t>Within the same cohort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Case-control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Cross-sectional designs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Third “V” in volume, velocity, and variety</a:t>
            </a:r>
          </a:p>
          <a:p>
            <a:pPr lvl="1"/>
            <a:r>
              <a:rPr/>
              <a:t>Not the same as systematic overview, think “mash-up”</a:t>
            </a:r>
          </a:p>
          <a:p>
            <a:pPr lvl="1"/>
            <a:r>
              <a:rPr/>
              <a:t>Examples</a:t>
            </a:r>
          </a:p>
          <a:p>
            <a:pPr lvl="2"/>
            <a:r>
              <a:rPr/>
              <a:t>Black box warnings and prescription use</a:t>
            </a:r>
          </a:p>
          <a:p>
            <a:pPr lvl="2"/>
            <a:r>
              <a:rPr/>
              <a:t>Staffing levels and patient complaints</a:t>
            </a:r>
          </a:p>
          <a:p>
            <a:pPr lvl="2"/>
            <a:r>
              <a:rPr/>
              <a:t>Pediatric asthma visits and housing survey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Single group</a:t>
            </a:r>
          </a:p>
          <a:p>
            <a:pPr lvl="2"/>
            <a:r>
              <a:rPr/>
              <a:t>No selection by exposure</a:t>
            </a:r>
          </a:p>
          <a:p>
            <a:pPr lvl="2"/>
            <a:r>
              <a:rPr/>
              <a:t>No selection by outcome</a:t>
            </a:r>
          </a:p>
          <a:p>
            <a:pPr lvl="1"/>
            <a:r>
              <a:rPr/>
              <a:t>Can be prospective or retrospective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Confusion about temporal ordering</a:t>
            </a:r>
          </a:p>
          <a:p>
            <a:pPr lvl="2"/>
            <a:r>
              <a:rPr/>
              <a:t>Selection bias, confounding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Examine multiple risk factors, multiple outcomes</a:t>
            </a:r>
          </a:p>
          <a:p>
            <a:pPr lvl="2"/>
            <a:r>
              <a:rPr/>
              <a:t>Realistic setting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Historical control designs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Controls separated by time</a:t>
            </a:r>
          </a:p>
          <a:p>
            <a:pPr lvl="2"/>
            <a:r>
              <a:rPr/>
              <a:t>Similar to the single group, pre-post measurement</a:t>
            </a:r>
          </a:p>
          <a:p>
            <a:pPr lvl="1"/>
            <a:r>
              <a:rPr/>
              <a:t>Sometimes separated by space</a:t>
            </a:r>
          </a:p>
          <a:p>
            <a:pPr lvl="2"/>
            <a:r>
              <a:rPr/>
              <a:t>Similar to the two group, post measurement only</a:t>
            </a:r>
          </a:p>
          <a:p>
            <a:pPr lvl="1"/>
            <a:r>
              <a:rPr/>
              <a:t>Often separated by both space and time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Cheap and easy</a:t>
            </a:r>
          </a:p>
          <a:p>
            <a:pPr lvl="1"/>
            <a:r>
              <a:rPr/>
              <a:t>Settings with 100% morbidity or mortality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Historical 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Confusion among these designs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Retrospective cohort vs case-control design</a:t>
            </a:r>
          </a:p>
          <a:p>
            <a:pPr lvl="1"/>
            <a:r>
              <a:rPr/>
              <a:t>Prospectitve cohort vs cross-sectional design</a:t>
            </a:r>
          </a:p>
          <a:p>
            <a:pPr lvl="1"/>
            <a:r>
              <a:rPr/>
              <a:t>Historical control and the quasi-experimental design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Missing data</a:t>
            </a:r>
          </a:p>
          <a:p>
            <a:pPr lvl="2"/>
            <a:r>
              <a:rPr/>
              <a:t>Variables not collected</a:t>
            </a:r>
          </a:p>
          <a:p>
            <a:pPr lvl="2"/>
            <a:r>
              <a:rPr/>
              <a:t>Specific details not collected</a:t>
            </a:r>
          </a:p>
          <a:p>
            <a:pPr lvl="1"/>
            <a:r>
              <a:rPr/>
              <a:t>Wrong data</a:t>
            </a:r>
          </a:p>
          <a:p>
            <a:pPr lvl="2"/>
            <a:r>
              <a:rPr/>
              <a:t>Wrong time</a:t>
            </a:r>
          </a:p>
          <a:p>
            <a:pPr lvl="2"/>
            <a:r>
              <a:rPr/>
              <a:t>Wrong measures</a:t>
            </a:r>
          </a:p>
          <a:p>
            <a:pPr lvl="1"/>
            <a:r>
              <a:rPr/>
              <a:t>Stale data</a:t>
            </a:r>
          </a:p>
          <a:p>
            <a:pPr lvl="1"/>
            <a:r>
              <a:rPr/>
              <a:t>Unable to fix obvious errors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Confusion among these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Establishing causation in an observational design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Causation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Observational designs CAN establish a causal relationship</a:t>
            </a:r>
          </a:p>
          <a:p>
            <a:pPr lvl="2"/>
            <a:r>
              <a:rPr/>
              <a:t>Just requires more work</a:t>
            </a:r>
          </a:p>
          <a:p>
            <a:pPr lvl="2"/>
            <a:r>
              <a:rPr/>
              <a:t>Control for confounding</a:t>
            </a:r>
          </a:p>
          <a:p>
            <a:pPr lvl="2"/>
            <a:r>
              <a:rPr/>
              <a:t>Bring in external evidence</a:t>
            </a:r>
          </a:p>
          <a:p>
            <a:pPr lvl="1"/>
            <a:r>
              <a:rPr/>
              <a:t>Hill’s nine criteria (strength, consistency, specificity, temporality, biological gradient, plausibility, experiment, analogy)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Strength</a:t>
            </a:r>
          </a:p>
          <a:p>
            <a:pPr lvl="2"/>
            <a:r>
              <a:rPr/>
              <a:t>Large effects can only be overturned by large confounders.</a:t>
            </a:r>
          </a:p>
          <a:p>
            <a:pPr lvl="2"/>
            <a:r>
              <a:rPr/>
              <a:t>Weak effects can still be real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Consistency</a:t>
            </a:r>
          </a:p>
          <a:p>
            <a:pPr lvl="2"/>
            <a:r>
              <a:rPr/>
              <a:t>Replication across DIFFERENT study types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Specificity</a:t>
            </a:r>
          </a:p>
          <a:p>
            <a:pPr lvl="2"/>
            <a:r>
              <a:rPr/>
              <a:t>Multiple cures or common bias?</a:t>
            </a:r>
          </a:p>
          <a:p>
            <a:pPr lvl="2"/>
            <a:r>
              <a:rPr/>
              <a:t>Deliberate inclusion of negative outcomes</a:t>
            </a:r>
          </a:p>
          <a:p>
            <a:pPr lvl="2"/>
            <a:r>
              <a:rPr/>
              <a:t>Exceptions: aspirin, smoking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Temporality</a:t>
            </a:r>
          </a:p>
          <a:p>
            <a:pPr lvl="2"/>
            <a:r>
              <a:rPr/>
              <a:t>A has to precede B to be a cause</a:t>
            </a:r>
          </a:p>
          <a:p>
            <a:pPr lvl="2"/>
            <a:r>
              <a:rPr/>
              <a:t>Advantage of prospective studies</a:t>
            </a:r>
          </a:p>
          <a:p>
            <a:pPr lvl="2"/>
            <a:r>
              <a:rPr/>
              <a:t>Difficult for long latency diseases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Biological gradient</a:t>
            </a:r>
          </a:p>
          <a:p>
            <a:pPr lvl="2"/>
            <a:r>
              <a:rPr/>
              <a:t>Dose response relationship</a:t>
            </a:r>
          </a:p>
          <a:p>
            <a:pPr lvl="2"/>
            <a:r>
              <a:rPr/>
              <a:t>Rule out some, but not all confounders</a:t>
            </a:r>
          </a:p>
          <a:p>
            <a:pPr lvl="2"/>
            <a:r>
              <a:rPr/>
              <a:t>Hormesis and other patterns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Time</a:t>
            </a:r>
          </a:p>
          <a:p>
            <a:pPr lvl="1"/>
            <a:r>
              <a:rPr/>
              <a:t>Money</a:t>
            </a:r>
          </a:p>
          <a:p>
            <a:pPr lvl="1"/>
            <a:r>
              <a:rPr/>
              <a:t>Support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Plausibility</a:t>
            </a:r>
          </a:p>
          <a:p>
            <a:pPr lvl="2"/>
            <a:r>
              <a:rPr/>
              <a:t>Biological mechanism</a:t>
            </a:r>
          </a:p>
          <a:p>
            <a:pPr lvl="2"/>
            <a:r>
              <a:rPr/>
              <a:t>Dependent on current state of knowledge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(7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Coherence</a:t>
            </a:r>
          </a:p>
          <a:p>
            <a:pPr lvl="2"/>
            <a:r>
              <a:rPr/>
              <a:t>Follows natural history</a:t>
            </a:r>
          </a:p>
          <a:p>
            <a:pPr lvl="2"/>
            <a:r>
              <a:rPr/>
              <a:t>Consistent with biology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(8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Experiment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(9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Analogy</a:t>
            </a:r>
          </a:p>
          <a:p>
            <a:pPr lvl="2"/>
            <a:r>
              <a:rPr/>
              <a:t>Similar to coherence?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Analysis of qualitative data, phenomenology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Qualitative – 5 main approaches</a:t>
            </a:r>
          </a:p>
          <a:p>
            <a:pPr lvl="2"/>
            <a:r>
              <a:rPr/>
              <a:t>Phenomenology</a:t>
            </a:r>
          </a:p>
          <a:p>
            <a:pPr lvl="2"/>
            <a:r>
              <a:rPr/>
              <a:t>Grounded theory</a:t>
            </a:r>
          </a:p>
          <a:p>
            <a:pPr lvl="2"/>
            <a:r>
              <a:rPr/>
              <a:t>Ethnography</a:t>
            </a:r>
          </a:p>
          <a:p>
            <a:pPr lvl="2"/>
            <a:r>
              <a:rPr/>
              <a:t>Case study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Relies on a constructivist philosophy</a:t>
            </a:r>
          </a:p>
          <a:p>
            <a:pPr lvl="2"/>
            <a:r>
              <a:rPr/>
              <a:t>Rejection of the single reality of positivism</a:t>
            </a:r>
          </a:p>
          <a:p>
            <a:pPr lvl="2"/>
            <a:r>
              <a:rPr/>
              <a:t>Research protocol adapts as new information emerges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Phenomenom: “an observable fact or event” (Merriam-Webster)</a:t>
            </a:r>
          </a:p>
          <a:p>
            <a:pPr lvl="2"/>
            <a:r>
              <a:rPr/>
              <a:t>What meaning do people place on this fact or event?</a:t>
            </a:r>
          </a:p>
          <a:p>
            <a:pPr lvl="2"/>
            <a:r>
              <a:rPr/>
              <a:t>How do people construct their own reality around certain events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43100"/>
            <a:ext cx="8229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235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Analysis of qualitative data, phenomenology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Grounded theory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Individual</a:t>
            </a:r>
          </a:p>
          <a:p>
            <a:pPr lvl="2"/>
            <a:r>
              <a:rPr/>
              <a:t>More analysis options</a:t>
            </a:r>
          </a:p>
          <a:p>
            <a:pPr lvl="2"/>
            <a:r>
              <a:rPr/>
              <a:t>Privacy concerns</a:t>
            </a:r>
          </a:p>
          <a:p>
            <a:pPr lvl="1"/>
            <a:r>
              <a:rPr/>
              <a:t>Aggregate</a:t>
            </a:r>
          </a:p>
          <a:p>
            <a:pPr lvl="2"/>
            <a:r>
              <a:rPr/>
              <a:t>Mixture of apples and oranges</a:t>
            </a:r>
          </a:p>
          <a:p>
            <a:pPr lvl="2"/>
            <a:r>
              <a:rPr/>
              <a:t>Problems with the ecologic fallacy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Generate theory from data collected from participants</a:t>
            </a:r>
          </a:p>
          <a:p>
            <a:pPr lvl="2"/>
            <a:r>
              <a:rPr/>
              <a:t>Inferences firmly “grounded” in the data</a:t>
            </a:r>
          </a:p>
          <a:p>
            <a:pPr lvl="2"/>
            <a:r>
              <a:rPr/>
              <a:t>Prior theoretical expectations avoided</a:t>
            </a:r>
          </a:p>
          <a:p>
            <a:pPr lvl="2"/>
            <a:r>
              <a:rPr/>
              <a:t>Sampling proceeds parallel to data collection &amp; analysis</a:t>
            </a:r>
          </a:p>
          <a:p>
            <a:pPr lvl="2"/>
            <a:r>
              <a:rPr/>
              <a:t>Research maintains skepticism, seeks disconfirming examples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78000"/>
            <a:ext cx="822960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1600200"/>
            <a:ext cx="4965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2"/>
            <a:r>
              <a:rPr/>
              <a:t>Historical control designs</a:t>
            </a:r>
          </a:p>
          <a:p>
            <a:pPr lvl="2"/>
            <a:r>
              <a:rPr/>
              <a:t>Confusion among these designs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2"/>
            <a:r>
              <a:rPr/>
              <a:t>Analysis of qualitative data, phenomenology</a:t>
            </a:r>
          </a:p>
          <a:p>
            <a:pPr lvl="2"/>
            <a:r>
              <a:rPr/>
              <a:t>Grounded theory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Ethnography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Study of individuals who share the same culture</a:t>
            </a:r>
          </a:p>
          <a:p>
            <a:pPr lvl="2"/>
            <a:r>
              <a:rPr/>
              <a:t>Methods developed in Sociology/Anthropology</a:t>
            </a:r>
          </a:p>
          <a:p>
            <a:pPr lvl="2"/>
            <a:r>
              <a:rPr/>
              <a:t>Strong emphasis on observation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100" y="1600200"/>
            <a:ext cx="805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" y="1600200"/>
            <a:ext cx="7607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Ethnography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The case study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depth examination of a case or series of cases</a:t>
            </a:r>
          </a:p>
          <a:p>
            <a:pPr lvl="2"/>
            <a:r>
              <a:rPr/>
              <a:t>Not the same as a case report</a:t>
            </a:r>
          </a:p>
          <a:p>
            <a:pPr lvl="2"/>
            <a:r>
              <a:rPr/>
              <a:t>Viewed from a variety of lenses</a:t>
            </a:r>
          </a:p>
          <a:p>
            <a:pPr lvl="1"/>
            <a:r>
              <a:rPr/>
              <a:t>Narrow definition</a:t>
            </a:r>
          </a:p>
          <a:p>
            <a:pPr lvl="1"/>
            <a:r>
              <a:rPr/>
              <a:t>Emphasis on unusualness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177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an existing database</a:t>
            </a:r>
          </a:p>
          <a:p>
            <a:pPr lvl="1"/>
            <a:r>
              <a:rPr/>
              <a:t>Get familiar with the data</a:t>
            </a:r>
          </a:p>
          <a:p>
            <a:pPr lvl="2"/>
            <a:r>
              <a:rPr/>
              <a:t>What variables are there?</a:t>
            </a:r>
          </a:p>
          <a:p>
            <a:pPr lvl="2"/>
            <a:r>
              <a:rPr/>
              <a:t>What variables are not there?</a:t>
            </a:r>
          </a:p>
          <a:p>
            <a:pPr lvl="2"/>
            <a:r>
              <a:rPr/>
              <a:t>How are the variables coded?</a:t>
            </a:r>
          </a:p>
          <a:p>
            <a:pPr lvl="2"/>
            <a:r>
              <a:rPr/>
              <a:t>Identify potential pairs for associational studies</a:t>
            </a:r>
          </a:p>
          <a:p>
            <a:pPr lvl="1"/>
            <a:r>
              <a:rPr/>
              <a:t>Make sure you are answering an interesting question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65300"/>
            <a:ext cx="82296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case study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Narrative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Narrative is a written account of an event</a:t>
            </a:r>
          </a:p>
          <a:p>
            <a:pPr lvl="2"/>
            <a:r>
              <a:rPr/>
              <a:t>Story developed from a variety of perspectives</a:t>
            </a:r>
          </a:p>
          <a:p>
            <a:pPr lvl="2"/>
            <a:r>
              <a:rPr/>
              <a:t>Use interviews, documents, artifacts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20900"/>
            <a:ext cx="82296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000" y="1600200"/>
            <a:ext cx="788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“Researchers are like mosquitoes; they suck your blood and leave” from Cochran 2008.</a:t>
            </a:r>
          </a:p>
          <a:p>
            <a:pPr lvl="1"/>
            <a:r>
              <a:rPr/>
              <a:t>Harms of research</a:t>
            </a:r>
          </a:p>
          <a:p>
            <a:pPr lvl="2"/>
            <a:r>
              <a:rPr/>
              <a:t>Stigmatization</a:t>
            </a:r>
          </a:p>
          <a:p>
            <a:pPr lvl="2"/>
            <a:r>
              <a:rPr/>
              <a:t>Condescension</a:t>
            </a:r>
          </a:p>
          <a:p>
            <a:pPr lvl="2"/>
            <a:r>
              <a:rPr/>
              <a:t>Reinforcement of stereotypes</a:t>
            </a:r>
          </a:p>
          <a:p>
            <a:pPr lvl="2"/>
            <a:r>
              <a:rPr/>
              <a:t>Cultural insensitivity</a:t>
            </a:r>
          </a:p>
          <a:p>
            <a:pPr lvl="2"/>
            <a:r>
              <a:rPr/>
              <a:t>Failure to respect community standards</a:t>
            </a:r>
          </a:p>
          <a:p>
            <a:pPr lvl="2"/>
            <a:r>
              <a:rPr/>
              <a:t>Abandonment when the research is done</a:t>
            </a:r>
          </a:p>
          <a:p>
            <a:pPr lvl="2"/>
            <a:r>
              <a:rPr/>
              <a:t>Deception about true research purpose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research methodology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particular research methodology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 to you, the researcher</a:t>
            </a:r>
          </a:p>
          <a:p>
            <a:pPr lvl="2"/>
            <a:r>
              <a:rPr/>
              <a:t>Precisely targeted intervention</a:t>
            </a:r>
          </a:p>
          <a:p>
            <a:pPr lvl="2"/>
            <a:r>
              <a:rPr/>
              <a:t>Improved participation rate</a:t>
            </a:r>
          </a:p>
          <a:p>
            <a:pPr lvl="2"/>
            <a:r>
              <a:rPr/>
              <a:t>Greater generalizability</a:t>
            </a:r>
          </a:p>
          <a:p>
            <a:pPr lvl="1"/>
            <a:r>
              <a:rPr/>
              <a:t>Advantages to the community</a:t>
            </a:r>
          </a:p>
          <a:p>
            <a:pPr lvl="2"/>
            <a:r>
              <a:rPr/>
              <a:t>Sustainability</a:t>
            </a:r>
          </a:p>
          <a:p>
            <a:pPr lvl="2"/>
            <a:r>
              <a:rPr/>
              <a:t>Greater community capacity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6 - Non-experimental studies</dc:title>
  <dc:creator>Steve Simon</dc:creator>
  <cp:keywords/>
  <dcterms:created xsi:type="dcterms:W3CDTF">2022-02-26T00:12:53Z</dcterms:created>
  <dcterms:modified xsi:type="dcterms:W3CDTF">2022-02-26T00:12:53Z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nit">
    <vt:lpwstr>(function(inputFile, encoding) { rmarkdown::render(inputFile, encoding = encoding, output_dir = “../results”, output_format = “all”) })</vt:lpwstr>
  </property>
  <property fmtid="{D5CDD505-2E9C-101B-9397-08002B2CF9AE}" pid="3" name="output">
    <vt:lpwstr/>
  </property>
</Properties>
</file>